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Lst>
  <p:sldSz cy="5715000" cx="9144000"/>
  <p:notesSz cx="6858000" cy="9144000"/>
  <p:embeddedFontLst>
    <p:embeddedFont>
      <p:font typeface="Basic"/>
      <p:regular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43">
          <p15:clr>
            <a:srgbClr val="A4A3A4"/>
          </p15:clr>
        </p15:guide>
        <p15:guide id="2" orient="horz" pos="3274">
          <p15:clr>
            <a:srgbClr val="A4A3A4"/>
          </p15:clr>
        </p15:guide>
        <p15:guide id="3" pos="317">
          <p15:clr>
            <a:srgbClr val="A4A3A4"/>
          </p15:clr>
        </p15:guide>
        <p15:guide id="4" orient="horz" pos="575">
          <p15:clr>
            <a:srgbClr val="A4A3A4"/>
          </p15:clr>
        </p15:guide>
        <p15:guide id="5" orient="horz" pos="303">
          <p15:clr>
            <a:srgbClr val="A4A3A4"/>
          </p15:clr>
        </p15:guide>
        <p15:guide id="6" pos="2880">
          <p15:clr>
            <a:srgbClr val="A4A3A4"/>
          </p15:clr>
        </p15:guide>
        <p15:guide id="7" pos="3039">
          <p15:clr>
            <a:srgbClr val="A4A3A4"/>
          </p15:clr>
        </p15:guide>
        <p15:guide id="8" orient="horz" pos="961">
          <p15:clr>
            <a:srgbClr val="A4A3A4"/>
          </p15:clr>
        </p15:guide>
        <p15:guide id="9" pos="2744">
          <p15:clr>
            <a:srgbClr val="A4A3A4"/>
          </p15:clr>
        </p15:guide>
        <p15:guide id="10" pos="544">
          <p15:clr>
            <a:srgbClr val="A4A3A4"/>
          </p15:clr>
        </p15:guide>
        <p15:guide id="11" orient="horz" pos="3138">
          <p15:clr>
            <a:srgbClr val="A4A3A4"/>
          </p15:clr>
        </p15:guide>
        <p15:guide id="12" orient="horz" pos="3025">
          <p15:clr>
            <a:srgbClr val="A4A3A4"/>
          </p15:clr>
        </p15:guide>
        <p15:guide id="13" pos="1927">
          <p15:clr>
            <a:srgbClr val="A4A3A4"/>
          </p15:clr>
        </p15:guide>
        <p15:guide id="14" pos="1678">
          <p15:clr>
            <a:srgbClr val="A4A3A4"/>
          </p15:clr>
        </p15:guide>
        <p15:guide id="15" pos="4468">
          <p15:clr>
            <a:srgbClr val="A4A3A4"/>
          </p15:clr>
        </p15:guide>
        <p15:guide id="16" pos="1292">
          <p15:clr>
            <a:srgbClr val="A4A3A4"/>
          </p15:clr>
        </p15:guide>
        <p15:guide id="17" orient="horz" pos="2390">
          <p15:clr>
            <a:srgbClr val="A4A3A4"/>
          </p15:clr>
        </p15:guide>
        <p15:guide id="18" orient="horz" pos="711">
          <p15:clr>
            <a:srgbClr val="A4A3A4"/>
          </p15:clr>
        </p15:guide>
        <p15:guide id="19" orient="horz" pos="870">
          <p15:clr>
            <a:srgbClr val="A4A3A4"/>
          </p15:clr>
        </p15:guide>
      </p15:sldGuideLst>
    </p:ext>
    <p:ext uri="GoogleSlidesCustomDataVersion2">
      <go:slidesCustomData xmlns:go="http://customooxmlschemas.google.com/" r:id="rId51" roundtripDataSignature="AMtx7mjoCqJMy0rWgOsDUy1WGcnNH0X6T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43"/>
        <p:guide pos="3274" orient="horz"/>
        <p:guide pos="317"/>
        <p:guide pos="575" orient="horz"/>
        <p:guide pos="303" orient="horz"/>
        <p:guide pos="2880"/>
        <p:guide pos="3039"/>
        <p:guide pos="961" orient="horz"/>
        <p:guide pos="2744"/>
        <p:guide pos="544"/>
        <p:guide pos="3138" orient="horz"/>
        <p:guide pos="3025" orient="horz"/>
        <p:guide pos="1927"/>
        <p:guide pos="1678"/>
        <p:guide pos="4468"/>
        <p:guide pos="1292"/>
        <p:guide pos="2390" orient="horz"/>
        <p:guide pos="711" orient="horz"/>
        <p:guide pos="87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customschemas.google.com/relationships/presentationmetadata" Target="metadata"/><Relationship Id="rId50" Type="http://schemas.openxmlformats.org/officeDocument/2006/relationships/font" Target="fonts/Basic-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jpg>
</file>

<file path=ppt/media/image14.jpg>
</file>

<file path=ppt/media/image15.jpg>
</file>

<file path=ppt/media/image17.png>
</file>

<file path=ppt/media/image18.png>
</file>

<file path=ppt/media/image19.png>
</file>

<file path=ppt/media/image2.jpg>
</file>

<file path=ppt/media/image21.jpg>
</file>

<file path=ppt/media/image22.jpg>
</file>

<file path=ppt/media/image24.jpg>
</file>

<file path=ppt/media/image25.jpg>
</file>

<file path=ppt/media/image26.png>
</file>

<file path=ppt/media/image27.jpg>
</file>

<file path=ppt/media/image28.jpg>
</file>

<file path=ppt/media/image3.jp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PE"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 name="Shape 20"/>
        <p:cNvGrpSpPr/>
        <p:nvPr/>
      </p:nvGrpSpPr>
      <p:grpSpPr>
        <a:xfrm>
          <a:off x="0" y="0"/>
          <a:ext cx="0" cy="0"/>
          <a:chOff x="0" y="0"/>
          <a:chExt cx="0" cy="0"/>
        </a:xfrm>
      </p:grpSpPr>
      <p:sp>
        <p:nvSpPr>
          <p:cNvPr id="21" name="Google Shape;21;p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 name="Google Shape;22;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 name="Google Shape;23;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2" name="Google Shape;152;p1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4" name="Google Shape;164;p1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6" name="Google Shape;176;p1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6" name="Google Shape;186;p1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7" name="Google Shape;197;p1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8" name="Google Shape;208;p1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5" name="Google Shape;215;p1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3" name="Google Shape;223;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9" name="Google Shape;229;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0" name="Google Shape;230;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1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9" name="Google Shape;239;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0" name="Google Shape;240;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 name="Shape 31"/>
        <p:cNvGrpSpPr/>
        <p:nvPr/>
      </p:nvGrpSpPr>
      <p:grpSpPr>
        <a:xfrm>
          <a:off x="0" y="0"/>
          <a:ext cx="0" cy="0"/>
          <a:chOff x="0" y="0"/>
          <a:chExt cx="0" cy="0"/>
        </a:xfrm>
      </p:grpSpPr>
      <p:sp>
        <p:nvSpPr>
          <p:cNvPr id="32" name="Google Shape;3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 name="Google Shape;33;p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0" name="Google Shape;250;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a:t>Nota: Estos tres comportamientos evidencian si una persona trabaja eficientemente en equipo:</a:t>
            </a:r>
            <a:endParaRPr/>
          </a:p>
          <a:p>
            <a:pPr indent="-228600" lvl="0" marL="228600" rtl="0" algn="l">
              <a:lnSpc>
                <a:spcPct val="100000"/>
              </a:lnSpc>
              <a:spcBef>
                <a:spcPts val="0"/>
              </a:spcBef>
              <a:spcAft>
                <a:spcPts val="0"/>
              </a:spcAft>
              <a:buClr>
                <a:schemeClr val="dk1"/>
              </a:buClr>
              <a:buSzPts val="1200"/>
              <a:buFont typeface="Calibri"/>
              <a:buAutoNum type="alphaLcParenR"/>
            </a:pPr>
            <a:r>
              <a:rPr lang="es-PE"/>
              <a:t>Evidencia una interrelación productiva con los miembros de su equipo, cooperando y haciendo suyos los objetivos del área en que trabaja.</a:t>
            </a:r>
            <a:endParaRPr/>
          </a:p>
          <a:p>
            <a:pPr indent="-228600" lvl="0" marL="228600" rtl="0" algn="l">
              <a:lnSpc>
                <a:spcPct val="100000"/>
              </a:lnSpc>
              <a:spcBef>
                <a:spcPts val="0"/>
              </a:spcBef>
              <a:spcAft>
                <a:spcPts val="0"/>
              </a:spcAft>
              <a:buClr>
                <a:schemeClr val="dk1"/>
              </a:buClr>
              <a:buSzPts val="1200"/>
              <a:buFont typeface="Calibri"/>
              <a:buAutoNum type="alphaLcParenR"/>
            </a:pPr>
            <a:r>
              <a:rPr lang="es-PE"/>
              <a:t>Fomenta el intercambio de experiencias e información contribuyendo al desempeño del equipo.</a:t>
            </a:r>
            <a:endParaRPr/>
          </a:p>
          <a:p>
            <a:pPr indent="-228600" lvl="0" marL="228600" rtl="0" algn="l">
              <a:lnSpc>
                <a:spcPct val="100000"/>
              </a:lnSpc>
              <a:spcBef>
                <a:spcPts val="0"/>
              </a:spcBef>
              <a:spcAft>
                <a:spcPts val="0"/>
              </a:spcAft>
              <a:buClr>
                <a:schemeClr val="dk1"/>
              </a:buClr>
              <a:buSzPts val="1200"/>
              <a:buFont typeface="Calibri"/>
              <a:buAutoNum type="alphaLcParenR"/>
            </a:pPr>
            <a:r>
              <a:rPr lang="es-PE"/>
              <a:t>Trabaja en equipo,  valorando todos los aportes y fomentando la confianza, la colaboración y el consenso entre los miembros.</a:t>
            </a:r>
            <a:endParaRPr/>
          </a:p>
          <a:p>
            <a:pPr indent="0" lvl="0" marL="0" rtl="0" algn="l">
              <a:lnSpc>
                <a:spcPct val="100000"/>
              </a:lnSpc>
              <a:spcBef>
                <a:spcPts val="0"/>
              </a:spcBef>
              <a:spcAft>
                <a:spcPts val="0"/>
              </a:spcAft>
              <a:buSzPts val="1400"/>
              <a:buNone/>
            </a:pPr>
            <a:r>
              <a:t/>
            </a:r>
            <a:endParaRPr/>
          </a:p>
        </p:txBody>
      </p:sp>
      <p:sp>
        <p:nvSpPr>
          <p:cNvPr id="251" name="Google Shape;251;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8" name="Google Shape;258;p2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5" name="Google Shape;265;p2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3" name="Google Shape;273;p2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1" name="Google Shape;281;p2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7" name="Google Shape;287;p2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5" name="Google Shape;295;p2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3" name="Google Shape;303;p2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1" name="Google Shape;311;p2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2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7" name="Google Shape;317;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8" name="Google Shape;318;p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p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 name="Google Shape;3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 name="Google Shape;40;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3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4" name="Google Shape;324;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PE"/>
              <a:t>Nota: Recordar que hacer sinergia, es una acción conjunta, unir esfuerzos, para realizar una tarea, usualmente se utiliza este termino cuando el proyecto se ejecuta con profesionales de distintas disciplinas o es un proyecto que involucra áreas de distinto corte</a:t>
            </a:r>
            <a:endParaRPr/>
          </a:p>
        </p:txBody>
      </p:sp>
      <p:sp>
        <p:nvSpPr>
          <p:cNvPr id="325" name="Google Shape;325;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3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4" name="Google Shape;334;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5" name="Google Shape;335;p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3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3" name="Google Shape;353;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4" name="Google Shape;354;p3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3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6" name="Google Shape;376;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7" name="Google Shape;377;p3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3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9" name="Google Shape;399;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0" name="Google Shape;400;p3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3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0" name="Google Shape;420;p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1" name="Google Shape;421;p3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3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7" name="Google Shape;427;p3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3" name="Google Shape;433;p3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9" name="Google Shape;439;p3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3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5" name="Google Shape;445;p3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 name="Google Shape;46;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 name="Google Shape;47;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p4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1" name="Google Shape;451;p40: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7" name="Google Shape;457;p41: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p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3" name="Google Shape;463;p42: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p43: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9" name="Google Shape;469;p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0" name="Google Shape;470;p4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7" name="Google Shape;477;p44: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5: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 name="Google Shape;56;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57" name="Google Shape;57;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PE"/>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 name="Google Shape;63;p6: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6" name="Google Shape;96;p7: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2" name="Google Shape;112;p8: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9" name="Google Shape;119;p9:notes"/>
          <p:cNvSpPr/>
          <p:nvPr>
            <p:ph idx="2" type="sldImg"/>
          </p:nvPr>
        </p:nvSpPr>
        <p:spPr>
          <a:xfrm>
            <a:off x="960438" y="1143000"/>
            <a:ext cx="49371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4" name="Shape 1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6" name="Shape 1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17" name="Shape 1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Centrada">
  <p:cSld name="Subtema - 1 Imagen Centrada">
    <p:spTree>
      <p:nvGrpSpPr>
        <p:cNvPr id="18" name="Shape 1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19"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45"/>
          <p:cNvGrpSpPr/>
          <p:nvPr/>
        </p:nvGrpSpPr>
        <p:grpSpPr>
          <a:xfrm>
            <a:off x="944054" y="5343295"/>
            <a:ext cx="7804380" cy="215444"/>
            <a:chOff x="944054" y="5343295"/>
            <a:chExt cx="7804380" cy="215444"/>
          </a:xfrm>
        </p:grpSpPr>
        <p:sp>
          <p:nvSpPr>
            <p:cNvPr id="11" name="Google Shape;11;p45"/>
            <p:cNvSpPr txBox="1"/>
            <p:nvPr/>
          </p:nvSpPr>
          <p:spPr>
            <a:xfrm>
              <a:off x="944054" y="5343295"/>
              <a:ext cx="1810111"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7F7F7F"/>
                </a:buClr>
                <a:buSzPts val="800"/>
                <a:buFont typeface="Calibri"/>
                <a:buNone/>
              </a:pPr>
              <a:r>
                <a:rPr b="0" i="0" lang="es-PE" sz="800" u="none" cap="none" strike="noStrike">
                  <a:solidFill>
                    <a:srgbClr val="7F7F7F"/>
                  </a:solidFill>
                  <a:latin typeface="Calibri"/>
                  <a:ea typeface="Calibri"/>
                  <a:cs typeface="Calibri"/>
                  <a:sym typeface="Calibri"/>
                </a:rPr>
                <a:t>DIRECCIÓN DE PERSONAS  •  SESIÓN 09</a:t>
              </a:r>
              <a:endParaRPr b="0" i="0" sz="800" u="none" cap="none" strike="noStrike">
                <a:solidFill>
                  <a:srgbClr val="7F7F7F"/>
                </a:solidFill>
                <a:latin typeface="Calibri"/>
                <a:ea typeface="Calibri"/>
                <a:cs typeface="Calibri"/>
                <a:sym typeface="Calibri"/>
              </a:endParaRPr>
            </a:p>
          </p:txBody>
        </p:sp>
        <p:sp>
          <p:nvSpPr>
            <p:cNvPr id="12" name="Google Shape;12;p45"/>
            <p:cNvSpPr/>
            <p:nvPr/>
          </p:nvSpPr>
          <p:spPr>
            <a:xfrm>
              <a:off x="7361516" y="5371562"/>
              <a:ext cx="1386918"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00"/>
                <a:buFont typeface="Arial"/>
                <a:buNone/>
              </a:pPr>
              <a:r>
                <a:rPr b="0" i="0" lang="es-PE" sz="600" u="none" cap="none" strike="noStrike">
                  <a:solidFill>
                    <a:srgbClr val="7F7F7F"/>
                  </a:solidFill>
                  <a:latin typeface="Calibri"/>
                  <a:ea typeface="Calibri"/>
                  <a:cs typeface="Calibri"/>
                  <a:sym typeface="Calibri"/>
                </a:rPr>
                <a:t>© ISIL. Todos los derechos reservados</a:t>
              </a:r>
              <a:endParaRPr b="0" i="0" sz="1400" u="none" cap="none" strike="noStrike">
                <a:solidFill>
                  <a:srgbClr val="000000"/>
                </a:solidFill>
                <a:latin typeface="Arial"/>
                <a:ea typeface="Arial"/>
                <a:cs typeface="Arial"/>
                <a:sym typeface="Arial"/>
              </a:endParaRPr>
            </a:p>
          </p:txBody>
        </p:sp>
      </p:grpSp>
      <p:pic>
        <p:nvPicPr>
          <p:cNvPr id="13" name="Google Shape;13;p45"/>
          <p:cNvPicPr preferRelativeResize="0"/>
          <p:nvPr/>
        </p:nvPicPr>
        <p:blipFill rotWithShape="1">
          <a:blip r:embed="rId1">
            <a:alphaModFix amt="20000"/>
          </a:blip>
          <a:srcRect b="0" l="0" r="0" t="0"/>
          <a:stretch/>
        </p:blipFill>
        <p:spPr>
          <a:xfrm>
            <a:off x="495300" y="5322472"/>
            <a:ext cx="448573" cy="25075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6.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1.jpg"/><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4.jpg"/><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7.jpg"/><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3.jp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4.jp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5.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jpg"/><Relationship Id="rId4" Type="http://schemas.openxmlformats.org/officeDocument/2006/relationships/image" Target="../media/image1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hyperlink" Target="http://www.eumed.net/rev/cccss/13/smm.htm" TargetMode="External"/><Relationship Id="rId4" Type="http://schemas.openxmlformats.org/officeDocument/2006/relationships/hyperlink" Target="https://www.12manage.com/methods_tuckman_stages_team_development_es.html" TargetMode="External"/><Relationship Id="rId5" Type="http://schemas.openxmlformats.org/officeDocument/2006/relationships/hyperlink" Target="https://www.belbin.es/roles-de-equipo/" TargetMode="External"/><Relationship Id="rId6" Type="http://schemas.openxmlformats.org/officeDocument/2006/relationships/hyperlink" Target="http://biblioteca2.ucab.edu.ve/anexos/biblioteca/marc/texto/AAR5070.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 name="Shape 24"/>
        <p:cNvGrpSpPr/>
        <p:nvPr/>
      </p:nvGrpSpPr>
      <p:grpSpPr>
        <a:xfrm>
          <a:off x="0" y="0"/>
          <a:ext cx="0" cy="0"/>
          <a:chOff x="0" y="0"/>
          <a:chExt cx="0" cy="0"/>
        </a:xfrm>
      </p:grpSpPr>
      <p:sp>
        <p:nvSpPr>
          <p:cNvPr id="25" name="Google Shape;25;p1"/>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6" name="Google Shape;26;p1"/>
          <p:cNvSpPr txBox="1"/>
          <p:nvPr/>
        </p:nvSpPr>
        <p:spPr>
          <a:xfrm>
            <a:off x="3175138" y="3008050"/>
            <a:ext cx="5465624" cy="1089529"/>
          </a:xfrm>
          <a:prstGeom prst="rect">
            <a:avLst/>
          </a:prstGeom>
          <a:noFill/>
          <a:ln>
            <a:noFill/>
          </a:ln>
        </p:spPr>
        <p:txBody>
          <a:bodyPr anchorCtr="0" anchor="t" bIns="0" lIns="0" spcFirstLastPara="1" rIns="0" wrap="square" tIns="0">
            <a:spAutoFit/>
          </a:bodyPr>
          <a:lstStyle/>
          <a:p>
            <a:pPr indent="-177800" lvl="0" marL="177800" marR="0" rtl="0" algn="l">
              <a:lnSpc>
                <a:spcPct val="120000"/>
              </a:lnSpc>
              <a:spcBef>
                <a:spcPts val="0"/>
              </a:spcBef>
              <a:spcAft>
                <a:spcPts val="0"/>
              </a:spcAft>
              <a:buClr>
                <a:srgbClr val="FFFFFF"/>
              </a:buClr>
              <a:buSzPts val="1200"/>
              <a:buFont typeface="Arial"/>
              <a:buChar char="•"/>
            </a:pPr>
            <a:r>
              <a:rPr b="0" i="0" lang="es-PE" sz="1500" u="none" cap="none" strike="noStrike">
                <a:solidFill>
                  <a:srgbClr val="FFFFFF"/>
                </a:solidFill>
                <a:latin typeface="Calibri"/>
                <a:ea typeface="Calibri"/>
                <a:cs typeface="Calibri"/>
                <a:sym typeface="Calibri"/>
              </a:rPr>
              <a:t>Creación de una convivencia saludable en el equipo</a:t>
            </a:r>
            <a:endParaRPr b="0" i="0" sz="14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FFFFFF"/>
              </a:buClr>
              <a:buSzPts val="1200"/>
              <a:buFont typeface="Arial"/>
              <a:buChar char="•"/>
            </a:pPr>
            <a:r>
              <a:rPr b="0" i="0" lang="es-PE" sz="1500" u="none" cap="none" strike="noStrike">
                <a:solidFill>
                  <a:srgbClr val="FFFFFF"/>
                </a:solidFill>
                <a:latin typeface="Calibri"/>
                <a:ea typeface="Calibri"/>
                <a:cs typeface="Calibri"/>
                <a:sym typeface="Calibri"/>
              </a:rPr>
              <a:t>Definición de equipo</a:t>
            </a:r>
            <a:endParaRPr b="0" i="0" sz="14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FFFFFF"/>
              </a:buClr>
              <a:buSzPts val="1200"/>
              <a:buFont typeface="Arial"/>
              <a:buChar char="•"/>
            </a:pPr>
            <a:r>
              <a:rPr b="0" i="0" lang="es-PE" sz="1500" u="none" cap="none" strike="noStrike">
                <a:solidFill>
                  <a:srgbClr val="FFFFFF"/>
                </a:solidFill>
                <a:latin typeface="Calibri"/>
                <a:ea typeface="Calibri"/>
                <a:cs typeface="Calibri"/>
                <a:sym typeface="Calibri"/>
              </a:rPr>
              <a:t>Sinergia en las organizaciones</a:t>
            </a:r>
            <a:endParaRPr b="0" i="0" sz="1400" u="none" cap="none" strike="noStrike">
              <a:solidFill>
                <a:srgbClr val="000000"/>
              </a:solidFill>
              <a:latin typeface="Arial"/>
              <a:ea typeface="Arial"/>
              <a:cs typeface="Arial"/>
              <a:sym typeface="Arial"/>
            </a:endParaRPr>
          </a:p>
          <a:p>
            <a:pPr indent="-177800" lvl="0" marL="177800" marR="0" rtl="0" algn="l">
              <a:lnSpc>
                <a:spcPct val="120000"/>
              </a:lnSpc>
              <a:spcBef>
                <a:spcPts val="0"/>
              </a:spcBef>
              <a:spcAft>
                <a:spcPts val="0"/>
              </a:spcAft>
              <a:buClr>
                <a:srgbClr val="FFFFFF"/>
              </a:buClr>
              <a:buSzPts val="1200"/>
              <a:buFont typeface="Arial"/>
              <a:buChar char="•"/>
            </a:pPr>
            <a:r>
              <a:rPr b="0" i="0" lang="es-PE" sz="1500" u="none" cap="none" strike="noStrike">
                <a:solidFill>
                  <a:srgbClr val="FFFFFF"/>
                </a:solidFill>
                <a:latin typeface="Calibri"/>
                <a:ea typeface="Calibri"/>
                <a:cs typeface="Calibri"/>
                <a:sym typeface="Calibri"/>
              </a:rPr>
              <a:t>Tipos de cultura organizacional y de equipo</a:t>
            </a:r>
            <a:endParaRPr b="0" i="0" sz="1500" u="none" cap="none" strike="noStrike">
              <a:solidFill>
                <a:srgbClr val="FFFFFF"/>
              </a:solidFill>
              <a:latin typeface="Calibri"/>
              <a:ea typeface="Calibri"/>
              <a:cs typeface="Calibri"/>
              <a:sym typeface="Calibri"/>
            </a:endParaRPr>
          </a:p>
        </p:txBody>
      </p:sp>
      <p:cxnSp>
        <p:nvCxnSpPr>
          <p:cNvPr id="27" name="Google Shape;27;p1"/>
          <p:cNvCxnSpPr/>
          <p:nvPr/>
        </p:nvCxnSpPr>
        <p:spPr>
          <a:xfrm>
            <a:off x="3044504" y="1710303"/>
            <a:ext cx="0" cy="774883"/>
          </a:xfrm>
          <a:prstGeom prst="straightConnector1">
            <a:avLst/>
          </a:prstGeom>
          <a:noFill/>
          <a:ln cap="flat" cmpd="sng" w="25400">
            <a:solidFill>
              <a:srgbClr val="FFFFFF"/>
            </a:solidFill>
            <a:prstDash val="solid"/>
            <a:round/>
            <a:headEnd len="sm" w="sm" type="none"/>
            <a:tailEnd len="sm" w="sm" type="none"/>
          </a:ln>
        </p:spPr>
      </p:cxnSp>
      <p:sp>
        <p:nvSpPr>
          <p:cNvPr id="28" name="Google Shape;28;p1"/>
          <p:cNvSpPr txBox="1"/>
          <p:nvPr/>
        </p:nvSpPr>
        <p:spPr>
          <a:xfrm>
            <a:off x="2045305" y="1802569"/>
            <a:ext cx="964250" cy="892552"/>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5800"/>
              <a:buFont typeface="Arial"/>
              <a:buNone/>
            </a:pPr>
            <a:r>
              <a:rPr b="0" i="0" lang="es-PE" sz="5800" u="none" cap="none" strike="noStrike">
                <a:solidFill>
                  <a:srgbClr val="FFFFFF"/>
                </a:solidFill>
                <a:latin typeface="Calibri"/>
                <a:ea typeface="Calibri"/>
                <a:cs typeface="Calibri"/>
                <a:sym typeface="Calibri"/>
              </a:rPr>
              <a:t>09</a:t>
            </a:r>
            <a:endParaRPr b="0" i="0" sz="5800" u="none" cap="none" strike="noStrike">
              <a:solidFill>
                <a:srgbClr val="FFFFFF"/>
              </a:solidFill>
              <a:latin typeface="Calibri"/>
              <a:ea typeface="Calibri"/>
              <a:cs typeface="Calibri"/>
              <a:sym typeface="Calibri"/>
            </a:endParaRPr>
          </a:p>
        </p:txBody>
      </p:sp>
      <p:sp>
        <p:nvSpPr>
          <p:cNvPr id="29" name="Google Shape;29;p1"/>
          <p:cNvSpPr txBox="1"/>
          <p:nvPr/>
        </p:nvSpPr>
        <p:spPr>
          <a:xfrm>
            <a:off x="2096830" y="1674447"/>
            <a:ext cx="873152" cy="27699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800"/>
              <a:buFont typeface="Arial"/>
              <a:buNone/>
            </a:pPr>
            <a:r>
              <a:rPr b="0" i="0" lang="es-PE" sz="1800" u="none" cap="none" strike="noStrike">
                <a:solidFill>
                  <a:schemeClr val="lt1"/>
                </a:solidFill>
                <a:latin typeface="Calibri"/>
                <a:ea typeface="Calibri"/>
                <a:cs typeface="Calibri"/>
                <a:sym typeface="Calibri"/>
              </a:rPr>
              <a:t>SESIÓN</a:t>
            </a:r>
            <a:endParaRPr b="0" i="0" sz="1400" u="none" cap="none" strike="noStrike">
              <a:solidFill>
                <a:srgbClr val="000000"/>
              </a:solidFill>
              <a:latin typeface="Arial"/>
              <a:ea typeface="Arial"/>
              <a:cs typeface="Arial"/>
              <a:sym typeface="Arial"/>
            </a:endParaRPr>
          </a:p>
        </p:txBody>
      </p:sp>
      <p:sp>
        <p:nvSpPr>
          <p:cNvPr id="30" name="Google Shape;30;p1"/>
          <p:cNvSpPr txBox="1"/>
          <p:nvPr/>
        </p:nvSpPr>
        <p:spPr>
          <a:xfrm>
            <a:off x="3181107" y="1626826"/>
            <a:ext cx="5459655" cy="997196"/>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Clr>
                <a:srgbClr val="000000"/>
              </a:buClr>
              <a:buSzPts val="4000"/>
              <a:buFont typeface="Arial"/>
              <a:buNone/>
            </a:pPr>
            <a:r>
              <a:rPr b="1" i="0" lang="es-PE" sz="4000" u="none" cap="none" strike="noStrike">
                <a:solidFill>
                  <a:srgbClr val="FFFFFF"/>
                </a:solidFill>
                <a:latin typeface="Calibri"/>
                <a:ea typeface="Calibri"/>
                <a:cs typeface="Calibri"/>
                <a:sym typeface="Calibri"/>
              </a:rPr>
              <a:t>CULTURA COLABORATIVA DE EQUIPO</a:t>
            </a:r>
            <a:endParaRPr b="1" i="0" sz="4000" u="none" cap="none" strike="noStrike">
              <a:solidFill>
                <a:srgbClr val="FFFFF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0"/>
          <p:cNvSpPr/>
          <p:nvPr/>
        </p:nvSpPr>
        <p:spPr>
          <a:xfrm>
            <a:off x="512023" y="331345"/>
            <a:ext cx="6417283"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sp>
        <p:nvSpPr>
          <p:cNvPr id="155" name="Google Shape;155;p10"/>
          <p:cNvSpPr txBox="1"/>
          <p:nvPr/>
        </p:nvSpPr>
        <p:spPr>
          <a:xfrm>
            <a:off x="540909" y="1458621"/>
            <a:ext cx="3808247" cy="334707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50"/>
              <a:buFont typeface="Arial"/>
              <a:buNone/>
            </a:pPr>
            <a:r>
              <a:rPr b="0" i="0" lang="es-PE" sz="1450" u="none" cap="none" strike="noStrike">
                <a:solidFill>
                  <a:schemeClr val="dk1"/>
                </a:solidFill>
                <a:latin typeface="Calibri"/>
                <a:ea typeface="Calibri"/>
                <a:cs typeface="Calibri"/>
                <a:sym typeface="Calibri"/>
              </a:rPr>
              <a:t>Comienzan el proceso de identificar estas metas beneficiosas para todos preguntándose a sí mismos </a:t>
            </a:r>
            <a:r>
              <a:rPr b="1" i="0" lang="es-PE" sz="1450" u="none" cap="none" strike="noStrike">
                <a:solidFill>
                  <a:schemeClr val="dk1"/>
                </a:solidFill>
                <a:latin typeface="Calibri"/>
                <a:ea typeface="Calibri"/>
                <a:cs typeface="Calibri"/>
                <a:sym typeface="Calibri"/>
              </a:rPr>
              <a:t>¿en qué puedo sobresalir? </a:t>
            </a:r>
            <a:r>
              <a:rPr b="0" i="0" lang="es-PE" sz="1450" u="none" cap="none" strike="noStrike">
                <a:solidFill>
                  <a:schemeClr val="dk1"/>
                </a:solidFill>
                <a:latin typeface="Calibri"/>
                <a:ea typeface="Calibri"/>
                <a:cs typeface="Calibri"/>
                <a:sym typeface="Calibri"/>
              </a:rPr>
              <a:t>Después de definir en qué son más valiosos, comparan cada meta con los objetivos del equipo y la empresa haciéndose preguntas como estas: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50"/>
              <a:buFont typeface="Arial"/>
              <a:buNone/>
            </a:pPr>
            <a:r>
              <a:t/>
            </a:r>
            <a:endParaRPr b="0" i="0" sz="1450" u="none" cap="none" strike="noStrike">
              <a:solidFill>
                <a:schemeClr val="dk1"/>
              </a:solidFill>
              <a:latin typeface="Calibri"/>
              <a:ea typeface="Calibri"/>
              <a:cs typeface="Calibri"/>
              <a:sym typeface="Calibri"/>
            </a:endParaRPr>
          </a:p>
          <a:p>
            <a:pPr indent="-185738" lvl="0" marL="185738" marR="0" rtl="0" algn="l">
              <a:lnSpc>
                <a:spcPct val="100000"/>
              </a:lnSpc>
              <a:spcBef>
                <a:spcPts val="0"/>
              </a:spcBef>
              <a:spcAft>
                <a:spcPts val="0"/>
              </a:spcAft>
              <a:buClr>
                <a:srgbClr val="9EC900"/>
              </a:buClr>
              <a:buSzPts val="1450"/>
              <a:buFont typeface="Arial"/>
              <a:buChar char="•"/>
            </a:pPr>
            <a:r>
              <a:rPr b="0" i="0" lang="es-PE" sz="1450" u="none" cap="none" strike="noStrike">
                <a:solidFill>
                  <a:schemeClr val="dk1"/>
                </a:solidFill>
                <a:latin typeface="Calibri"/>
                <a:ea typeface="Calibri"/>
                <a:cs typeface="Calibri"/>
                <a:sym typeface="Calibri"/>
              </a:rPr>
              <a:t>¿Esta meta está al alcance de nuestros equipos?</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9EC900"/>
              </a:buClr>
              <a:buSzPts val="1450"/>
              <a:buFont typeface="Arial"/>
              <a:buChar char="•"/>
            </a:pPr>
            <a:r>
              <a:rPr b="0" i="0" lang="es-PE" sz="1450" u="none" cap="none" strike="noStrike">
                <a:solidFill>
                  <a:schemeClr val="dk1"/>
                </a:solidFill>
                <a:latin typeface="Calibri"/>
                <a:ea typeface="Calibri"/>
                <a:cs typeface="Calibri"/>
                <a:sym typeface="Calibri"/>
              </a:rPr>
              <a:t>¿Beneficia a nuestro equipo, a nuestros clientes o a nuestra empresa?</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9EC900"/>
              </a:buClr>
              <a:buSzPts val="1450"/>
              <a:buFont typeface="Arial"/>
              <a:buChar char="•"/>
            </a:pPr>
            <a:r>
              <a:rPr b="0" i="0" lang="es-PE" sz="1450" u="none" cap="none" strike="noStrike">
                <a:solidFill>
                  <a:schemeClr val="dk1"/>
                </a:solidFill>
                <a:latin typeface="Calibri"/>
                <a:ea typeface="Calibri"/>
                <a:cs typeface="Calibri"/>
                <a:sym typeface="Calibri"/>
              </a:rPr>
              <a:t>¿Es ético?</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9EC900"/>
              </a:buClr>
              <a:buSzPts val="1450"/>
              <a:buFont typeface="Arial"/>
              <a:buChar char="•"/>
            </a:pPr>
            <a:r>
              <a:rPr b="0" i="0" lang="es-PE" sz="1450" u="none" cap="none" strike="noStrike">
                <a:solidFill>
                  <a:schemeClr val="dk1"/>
                </a:solidFill>
                <a:latin typeface="Calibri"/>
                <a:ea typeface="Calibri"/>
                <a:cs typeface="Calibri"/>
                <a:sym typeface="Calibri"/>
              </a:rPr>
              <a:t>¿Podemos hacernos responsables del resultado?</a:t>
            </a:r>
            <a:endParaRPr b="0" i="0" sz="1400" u="none" cap="none" strike="noStrike">
              <a:solidFill>
                <a:srgbClr val="000000"/>
              </a:solidFill>
              <a:latin typeface="Arial"/>
              <a:ea typeface="Arial"/>
              <a:cs typeface="Arial"/>
              <a:sym typeface="Arial"/>
            </a:endParaRPr>
          </a:p>
          <a:p>
            <a:pPr indent="-185738" lvl="0" marL="185738" marR="0" rtl="0" algn="l">
              <a:lnSpc>
                <a:spcPct val="100000"/>
              </a:lnSpc>
              <a:spcBef>
                <a:spcPts val="0"/>
              </a:spcBef>
              <a:spcAft>
                <a:spcPts val="0"/>
              </a:spcAft>
              <a:buClr>
                <a:srgbClr val="9EC900"/>
              </a:buClr>
              <a:buSzPts val="1450"/>
              <a:buFont typeface="Arial"/>
              <a:buChar char="•"/>
            </a:pPr>
            <a:r>
              <a:rPr b="0" i="0" lang="es-PE" sz="1450" u="none" cap="none" strike="noStrike">
                <a:solidFill>
                  <a:schemeClr val="dk1"/>
                </a:solidFill>
                <a:latin typeface="Calibri"/>
                <a:ea typeface="Calibri"/>
                <a:cs typeface="Calibri"/>
                <a:sym typeface="Calibri"/>
              </a:rPr>
              <a:t>¿Es acorde con los valores del equipo y de nuestra empresa?</a:t>
            </a:r>
            <a:endParaRPr b="0" i="0" sz="1400" u="none" cap="none" strike="noStrike">
              <a:solidFill>
                <a:srgbClr val="000000"/>
              </a:solidFill>
              <a:latin typeface="Arial"/>
              <a:ea typeface="Arial"/>
              <a:cs typeface="Arial"/>
              <a:sym typeface="Arial"/>
            </a:endParaRPr>
          </a:p>
        </p:txBody>
      </p:sp>
      <p:sp>
        <p:nvSpPr>
          <p:cNvPr id="156" name="Google Shape;156;p10"/>
          <p:cNvSpPr txBox="1"/>
          <p:nvPr/>
        </p:nvSpPr>
        <p:spPr>
          <a:xfrm>
            <a:off x="5805299" y="1382222"/>
            <a:ext cx="1806045" cy="61555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4000"/>
              <a:buFont typeface="Arial"/>
              <a:buNone/>
            </a:pPr>
            <a:r>
              <a:rPr b="1" i="0" lang="es-PE" sz="4000" u="none" cap="none" strike="noStrike">
                <a:solidFill>
                  <a:srgbClr val="9EC900"/>
                </a:solidFill>
                <a:latin typeface="Calibri"/>
                <a:ea typeface="Calibri"/>
                <a:cs typeface="Calibri"/>
                <a:sym typeface="Calibri"/>
              </a:rPr>
              <a:t>GOAL</a:t>
            </a:r>
            <a:endParaRPr b="0" i="0" sz="3600" u="none" cap="none" strike="noStrike">
              <a:solidFill>
                <a:srgbClr val="9EC900"/>
              </a:solidFill>
              <a:latin typeface="Calibri"/>
              <a:ea typeface="Calibri"/>
              <a:cs typeface="Calibri"/>
              <a:sym typeface="Calibri"/>
            </a:endParaRPr>
          </a:p>
        </p:txBody>
      </p:sp>
      <p:sp>
        <p:nvSpPr>
          <p:cNvPr id="157" name="Google Shape;157;p10"/>
          <p:cNvSpPr/>
          <p:nvPr/>
        </p:nvSpPr>
        <p:spPr>
          <a:xfrm>
            <a:off x="826505" y="925235"/>
            <a:ext cx="3566108" cy="300794"/>
          </a:xfrm>
          <a:prstGeom prst="rect">
            <a:avLst/>
          </a:prstGeom>
          <a:solidFill>
            <a:srgbClr val="9DCA3B"/>
          </a:solidFill>
          <a:ln>
            <a:noFill/>
          </a:ln>
        </p:spPr>
        <p:txBody>
          <a:bodyPr anchorCtr="0" anchor="ctr" bIns="0" lIns="108000" spcFirstLastPara="1" rIns="0" wrap="square" tIns="0">
            <a:noAutofit/>
          </a:bodyPr>
          <a:lstStyle/>
          <a:p>
            <a:pPr indent="-182563" lvl="0" marL="317500" marR="0" rtl="0" algn="l">
              <a:lnSpc>
                <a:spcPct val="100000"/>
              </a:lnSpc>
              <a:spcBef>
                <a:spcPts val="0"/>
              </a:spcBef>
              <a:spcAft>
                <a:spcPts val="0"/>
              </a:spcAft>
              <a:buClr>
                <a:srgbClr val="000000"/>
              </a:buClr>
              <a:buSzPts val="1500"/>
              <a:buFont typeface="Arial"/>
              <a:buNone/>
            </a:pPr>
            <a:r>
              <a:rPr b="1" i="0" lang="es-PE" sz="1500" u="none" cap="none" strike="noStrike">
                <a:solidFill>
                  <a:schemeClr val="lt1"/>
                </a:solidFill>
                <a:latin typeface="Calibri"/>
                <a:ea typeface="Calibri"/>
                <a:cs typeface="Calibri"/>
                <a:sym typeface="Calibri"/>
              </a:rPr>
              <a:t>FIJAR METAS</a:t>
            </a:r>
            <a:endParaRPr b="1" i="0" sz="1500" u="none" cap="none" strike="noStrike">
              <a:solidFill>
                <a:schemeClr val="lt1"/>
              </a:solidFill>
              <a:latin typeface="Calibri"/>
              <a:ea typeface="Calibri"/>
              <a:cs typeface="Calibri"/>
              <a:sym typeface="Calibri"/>
            </a:endParaRPr>
          </a:p>
        </p:txBody>
      </p:sp>
      <p:sp>
        <p:nvSpPr>
          <p:cNvPr id="158" name="Google Shape;158;p10"/>
          <p:cNvSpPr/>
          <p:nvPr/>
        </p:nvSpPr>
        <p:spPr>
          <a:xfrm>
            <a:off x="497025" y="867550"/>
            <a:ext cx="403809" cy="403809"/>
          </a:xfrm>
          <a:prstGeom prst="ellipse">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000"/>
              <a:buFont typeface="Calibri"/>
              <a:buNone/>
            </a:pPr>
            <a:r>
              <a:t/>
            </a:r>
            <a:endParaRPr b="0" i="0" sz="1000" u="none" cap="none" strike="noStrike">
              <a:solidFill>
                <a:schemeClr val="dk1"/>
              </a:solidFill>
              <a:latin typeface="Calibri"/>
              <a:ea typeface="Calibri"/>
              <a:cs typeface="Calibri"/>
              <a:sym typeface="Calibri"/>
            </a:endParaRPr>
          </a:p>
        </p:txBody>
      </p:sp>
      <p:sp>
        <p:nvSpPr>
          <p:cNvPr id="159" name="Google Shape;159;p10"/>
          <p:cNvSpPr/>
          <p:nvPr/>
        </p:nvSpPr>
        <p:spPr>
          <a:xfrm>
            <a:off x="540909" y="915528"/>
            <a:ext cx="316043" cy="316043"/>
          </a:xfrm>
          <a:prstGeom prst="ellipse">
            <a:avLst/>
          </a:prstGeom>
          <a:solidFill>
            <a:schemeClr val="lt1"/>
          </a:solidFill>
          <a:ln cap="flat" cmpd="sng" w="38100">
            <a:solidFill>
              <a:srgbClr val="9DCA3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000"/>
              <a:buFont typeface="Calibri"/>
              <a:buNone/>
            </a:pPr>
            <a:r>
              <a:t/>
            </a:r>
            <a:endParaRPr b="0" i="0" sz="1000" u="none" cap="none" strike="noStrike">
              <a:solidFill>
                <a:schemeClr val="dk1"/>
              </a:solidFill>
              <a:latin typeface="Calibri"/>
              <a:ea typeface="Calibri"/>
              <a:cs typeface="Calibri"/>
              <a:sym typeface="Calibri"/>
            </a:endParaRPr>
          </a:p>
        </p:txBody>
      </p:sp>
      <p:sp>
        <p:nvSpPr>
          <p:cNvPr id="160" name="Google Shape;160;p10"/>
          <p:cNvSpPr txBox="1"/>
          <p:nvPr/>
        </p:nvSpPr>
        <p:spPr>
          <a:xfrm>
            <a:off x="608487" y="819743"/>
            <a:ext cx="191826" cy="407666"/>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9DCA3B"/>
              </a:buClr>
              <a:buSzPts val="2000"/>
              <a:buFont typeface="Calibri"/>
              <a:buNone/>
            </a:pPr>
            <a:r>
              <a:rPr b="1" i="0" lang="es-PE" sz="2000" u="none" cap="none" strike="noStrike">
                <a:solidFill>
                  <a:srgbClr val="9DCA3B"/>
                </a:solidFill>
                <a:latin typeface="Calibri"/>
                <a:ea typeface="Calibri"/>
                <a:cs typeface="Calibri"/>
                <a:sym typeface="Calibri"/>
              </a:rPr>
              <a:t>1</a:t>
            </a:r>
            <a:endParaRPr b="1" i="0" sz="2000" u="none" cap="none" strike="noStrike">
              <a:solidFill>
                <a:srgbClr val="9DCA3B"/>
              </a:solidFill>
              <a:latin typeface="Calibri"/>
              <a:ea typeface="Calibri"/>
              <a:cs typeface="Calibri"/>
              <a:sym typeface="Calibri"/>
            </a:endParaRPr>
          </a:p>
        </p:txBody>
      </p:sp>
      <p:pic>
        <p:nvPicPr>
          <p:cNvPr id="161" name="Google Shape;161;p10"/>
          <p:cNvPicPr preferRelativeResize="0"/>
          <p:nvPr/>
        </p:nvPicPr>
        <p:blipFill rotWithShape="1">
          <a:blip r:embed="rId3">
            <a:alphaModFix/>
          </a:blip>
          <a:srcRect b="0" l="0" r="0" t="0"/>
          <a:stretch/>
        </p:blipFill>
        <p:spPr>
          <a:xfrm>
            <a:off x="5108471" y="1997775"/>
            <a:ext cx="3199700" cy="3199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1"/>
          <p:cNvSpPr/>
          <p:nvPr/>
        </p:nvSpPr>
        <p:spPr>
          <a:xfrm>
            <a:off x="512023" y="331345"/>
            <a:ext cx="6417283"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sp>
        <p:nvSpPr>
          <p:cNvPr id="167" name="Google Shape;167;p11"/>
          <p:cNvSpPr txBox="1"/>
          <p:nvPr/>
        </p:nvSpPr>
        <p:spPr>
          <a:xfrm>
            <a:off x="516196" y="1302017"/>
            <a:ext cx="3808200" cy="3124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50"/>
              <a:buFont typeface="Arial"/>
              <a:buNone/>
            </a:pPr>
            <a:r>
              <a:rPr b="0" i="0" lang="es-PE" sz="1450" u="none" cap="none" strike="noStrike">
                <a:solidFill>
                  <a:schemeClr val="dk1"/>
                </a:solidFill>
                <a:latin typeface="Calibri"/>
                <a:ea typeface="Calibri"/>
                <a:cs typeface="Calibri"/>
                <a:sym typeface="Calibri"/>
              </a:rPr>
              <a:t>Una comunicación abierta facilita el éxito en los negocios, haciendo que todo vaya más rápido y mejor.  Los equipos innovadores se dan cuenta de que escuchar es tan importante como hablar.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50"/>
              <a:buFont typeface="Arial"/>
              <a:buNone/>
            </a:pPr>
            <a:r>
              <a:t/>
            </a:r>
            <a:endParaRPr b="0" i="0" sz="145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50"/>
              <a:buFont typeface="Arial"/>
              <a:buNone/>
            </a:pPr>
            <a:r>
              <a:rPr b="0" i="0" lang="es-PE" sz="1450" u="none" cap="none" strike="noStrike">
                <a:solidFill>
                  <a:schemeClr val="dk1"/>
                </a:solidFill>
                <a:latin typeface="Calibri"/>
                <a:ea typeface="Calibri"/>
                <a:cs typeface="Calibri"/>
                <a:sym typeface="Calibri"/>
              </a:rPr>
              <a:t>La frecuencia con que se establece la comunicación es tan importante como que sea precisa y se haga en el momento oportuno.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50"/>
              <a:buFont typeface="Arial"/>
              <a:buNone/>
            </a:pPr>
            <a:r>
              <a:t/>
            </a:r>
            <a:endParaRPr b="0" i="0" sz="145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50"/>
              <a:buFont typeface="Arial"/>
              <a:buNone/>
            </a:pPr>
            <a:r>
              <a:rPr b="0" i="0" lang="es-PE" sz="1450" u="none" cap="none" strike="noStrike">
                <a:solidFill>
                  <a:schemeClr val="dk1"/>
                </a:solidFill>
                <a:latin typeface="Calibri"/>
                <a:ea typeface="Calibri"/>
                <a:cs typeface="Calibri"/>
                <a:sym typeface="Calibri"/>
              </a:rPr>
              <a:t>Cuando la comunicación es abierta, franca y clara para todas las partes, nos ayuda a entender las motivaciones y los propósitos de los demás. Puede aclarar dónde estamos, a dónde queremos ir y cómo queremos llegar hasta allí.  </a:t>
            </a:r>
            <a:endParaRPr b="0" i="0" sz="1400" u="none" cap="none" strike="noStrike">
              <a:solidFill>
                <a:srgbClr val="000000"/>
              </a:solidFill>
              <a:latin typeface="Arial"/>
              <a:ea typeface="Arial"/>
              <a:cs typeface="Arial"/>
              <a:sym typeface="Arial"/>
            </a:endParaRPr>
          </a:p>
        </p:txBody>
      </p:sp>
      <p:grpSp>
        <p:nvGrpSpPr>
          <p:cNvPr id="168" name="Google Shape;168;p11"/>
          <p:cNvGrpSpPr/>
          <p:nvPr/>
        </p:nvGrpSpPr>
        <p:grpSpPr>
          <a:xfrm>
            <a:off x="404734" y="719664"/>
            <a:ext cx="3822563" cy="451616"/>
            <a:chOff x="497025" y="819743"/>
            <a:chExt cx="3822563" cy="451616"/>
          </a:xfrm>
        </p:grpSpPr>
        <p:sp>
          <p:nvSpPr>
            <p:cNvPr id="169" name="Google Shape;169;p11"/>
            <p:cNvSpPr/>
            <p:nvPr/>
          </p:nvSpPr>
          <p:spPr>
            <a:xfrm>
              <a:off x="826505" y="925235"/>
              <a:ext cx="3493083" cy="300794"/>
            </a:xfrm>
            <a:prstGeom prst="rect">
              <a:avLst/>
            </a:prstGeom>
            <a:solidFill>
              <a:srgbClr val="DA1A86"/>
            </a:solidFill>
            <a:ln>
              <a:noFill/>
            </a:ln>
          </p:spPr>
          <p:txBody>
            <a:bodyPr anchorCtr="0" anchor="ctr" bIns="0" lIns="108000" spcFirstLastPara="1" rIns="0" wrap="square" tIns="0">
              <a:noAutofit/>
            </a:bodyPr>
            <a:lstStyle/>
            <a:p>
              <a:pPr indent="-182563" lvl="0" marL="317500" marR="0" rtl="0" algn="l">
                <a:lnSpc>
                  <a:spcPct val="100000"/>
                </a:lnSpc>
                <a:spcBef>
                  <a:spcPts val="0"/>
                </a:spcBef>
                <a:spcAft>
                  <a:spcPts val="0"/>
                </a:spcAft>
                <a:buClr>
                  <a:srgbClr val="000000"/>
                </a:buClr>
                <a:buSzPts val="1500"/>
                <a:buFont typeface="Arial"/>
                <a:buNone/>
              </a:pPr>
              <a:r>
                <a:rPr b="1" i="0" lang="es-PE" sz="1500" u="none" cap="none" strike="noStrike">
                  <a:solidFill>
                    <a:schemeClr val="lt1"/>
                  </a:solidFill>
                  <a:latin typeface="Calibri"/>
                  <a:ea typeface="Calibri"/>
                  <a:cs typeface="Calibri"/>
                  <a:sym typeface="Calibri"/>
                </a:rPr>
                <a:t>COMUNICAR</a:t>
              </a:r>
              <a:endParaRPr b="1" i="0" sz="1500" u="none" cap="none" strike="noStrike">
                <a:solidFill>
                  <a:schemeClr val="lt1"/>
                </a:solidFill>
                <a:latin typeface="Calibri"/>
                <a:ea typeface="Calibri"/>
                <a:cs typeface="Calibri"/>
                <a:sym typeface="Calibri"/>
              </a:endParaRPr>
            </a:p>
          </p:txBody>
        </p:sp>
        <p:sp>
          <p:nvSpPr>
            <p:cNvPr id="170" name="Google Shape;170;p11"/>
            <p:cNvSpPr/>
            <p:nvPr/>
          </p:nvSpPr>
          <p:spPr>
            <a:xfrm>
              <a:off x="497025" y="867550"/>
              <a:ext cx="403809" cy="403809"/>
            </a:xfrm>
            <a:prstGeom prst="ellipse">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000"/>
                <a:buFont typeface="Calibri"/>
                <a:buNone/>
              </a:pPr>
              <a:r>
                <a:t/>
              </a:r>
              <a:endParaRPr b="0" i="0" sz="1000" u="none" cap="none" strike="noStrike">
                <a:solidFill>
                  <a:schemeClr val="dk1"/>
                </a:solidFill>
                <a:latin typeface="Calibri"/>
                <a:ea typeface="Calibri"/>
                <a:cs typeface="Calibri"/>
                <a:sym typeface="Calibri"/>
              </a:endParaRPr>
            </a:p>
          </p:txBody>
        </p:sp>
        <p:sp>
          <p:nvSpPr>
            <p:cNvPr id="171" name="Google Shape;171;p11"/>
            <p:cNvSpPr/>
            <p:nvPr/>
          </p:nvSpPr>
          <p:spPr>
            <a:xfrm>
              <a:off x="540909" y="915528"/>
              <a:ext cx="316043" cy="316043"/>
            </a:xfrm>
            <a:prstGeom prst="ellipse">
              <a:avLst/>
            </a:prstGeom>
            <a:solidFill>
              <a:schemeClr val="lt1"/>
            </a:solidFill>
            <a:ln cap="flat" cmpd="sng" w="38100">
              <a:solidFill>
                <a:srgbClr val="DA1A8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000"/>
                <a:buFont typeface="Calibri"/>
                <a:buNone/>
              </a:pPr>
              <a:r>
                <a:t/>
              </a:r>
              <a:endParaRPr b="0" i="0" sz="1000" u="none" cap="none" strike="noStrike">
                <a:solidFill>
                  <a:schemeClr val="dk1"/>
                </a:solidFill>
                <a:latin typeface="Calibri"/>
                <a:ea typeface="Calibri"/>
                <a:cs typeface="Calibri"/>
                <a:sym typeface="Calibri"/>
              </a:endParaRPr>
            </a:p>
          </p:txBody>
        </p:sp>
        <p:sp>
          <p:nvSpPr>
            <p:cNvPr id="172" name="Google Shape;172;p11"/>
            <p:cNvSpPr txBox="1"/>
            <p:nvPr/>
          </p:nvSpPr>
          <p:spPr>
            <a:xfrm>
              <a:off x="608487" y="819743"/>
              <a:ext cx="191826" cy="407666"/>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DA1A86"/>
                </a:buClr>
                <a:buSzPts val="2000"/>
                <a:buFont typeface="Calibri"/>
                <a:buNone/>
              </a:pPr>
              <a:r>
                <a:rPr b="1" i="0" lang="es-PE" sz="2000" u="none" cap="none" strike="noStrike">
                  <a:solidFill>
                    <a:srgbClr val="DA1A86"/>
                  </a:solidFill>
                  <a:latin typeface="Calibri"/>
                  <a:ea typeface="Calibri"/>
                  <a:cs typeface="Calibri"/>
                  <a:sym typeface="Calibri"/>
                </a:rPr>
                <a:t>2</a:t>
              </a:r>
              <a:endParaRPr b="1" i="0" sz="2000" u="none" cap="none" strike="noStrike">
                <a:solidFill>
                  <a:srgbClr val="DA1A86"/>
                </a:solidFill>
                <a:latin typeface="Calibri"/>
                <a:ea typeface="Calibri"/>
                <a:cs typeface="Calibri"/>
                <a:sym typeface="Calibri"/>
              </a:endParaRPr>
            </a:p>
          </p:txBody>
        </p:sp>
      </p:grpSp>
      <p:pic>
        <p:nvPicPr>
          <p:cNvPr descr="La importancia de ser objetivos al comunicar | ECONOMIA | GESTIÓN" id="173" name="Google Shape;173;p11"/>
          <p:cNvPicPr preferRelativeResize="0"/>
          <p:nvPr/>
        </p:nvPicPr>
        <p:blipFill rotWithShape="1">
          <a:blip r:embed="rId3">
            <a:alphaModFix/>
          </a:blip>
          <a:srcRect b="0" l="0" r="0" t="0"/>
          <a:stretch/>
        </p:blipFill>
        <p:spPr>
          <a:xfrm>
            <a:off x="4392021" y="1302017"/>
            <a:ext cx="4492030" cy="255581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2"/>
          <p:cNvSpPr/>
          <p:nvPr/>
        </p:nvSpPr>
        <p:spPr>
          <a:xfrm>
            <a:off x="512023" y="331345"/>
            <a:ext cx="6417283"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sp>
        <p:nvSpPr>
          <p:cNvPr id="179" name="Google Shape;179;p12"/>
          <p:cNvSpPr txBox="1"/>
          <p:nvPr/>
        </p:nvSpPr>
        <p:spPr>
          <a:xfrm>
            <a:off x="511341" y="1382193"/>
            <a:ext cx="8002344" cy="323165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50"/>
              <a:buFont typeface="Arial"/>
              <a:buNone/>
            </a:pPr>
            <a:r>
              <a:rPr b="1" i="0" lang="es-PE" sz="1450" u="none" cap="none" strike="noStrike">
                <a:solidFill>
                  <a:schemeClr val="dk1"/>
                </a:solidFill>
                <a:latin typeface="Calibri"/>
                <a:ea typeface="Calibri"/>
                <a:cs typeface="Calibri"/>
                <a:sym typeface="Calibri"/>
              </a:rPr>
              <a:t>Los equipos innovadores que se comunican: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50"/>
              <a:buFont typeface="Arial"/>
              <a:buNone/>
            </a:pPr>
            <a:r>
              <a:t/>
            </a:r>
            <a:endParaRPr b="0" i="0" sz="1450" u="none" cap="none" strike="noStrike">
              <a:solidFill>
                <a:schemeClr val="dk1"/>
              </a:solidFill>
              <a:latin typeface="Calibri"/>
              <a:ea typeface="Calibri"/>
              <a:cs typeface="Calibri"/>
              <a:sym typeface="Calibri"/>
            </a:endParaRPr>
          </a:p>
          <a:p>
            <a:pPr indent="-184150" lvl="0" marL="184150" marR="0" rtl="0" algn="l">
              <a:lnSpc>
                <a:spcPct val="100000"/>
              </a:lnSpc>
              <a:spcBef>
                <a:spcPts val="0"/>
              </a:spcBef>
              <a:spcAft>
                <a:spcPts val="0"/>
              </a:spcAft>
              <a:buClr>
                <a:srgbClr val="DA1A86"/>
              </a:buClr>
              <a:buSzPts val="1450"/>
              <a:buFont typeface="Arial"/>
              <a:buChar char="•"/>
            </a:pPr>
            <a:r>
              <a:rPr b="0" i="0" lang="es-PE" sz="1450" u="none" cap="none" strike="noStrike">
                <a:solidFill>
                  <a:schemeClr val="dk1"/>
                </a:solidFill>
                <a:latin typeface="Calibri"/>
                <a:ea typeface="Calibri"/>
                <a:cs typeface="Calibri"/>
                <a:sym typeface="Calibri"/>
              </a:rPr>
              <a:t>Identifican los problemas y los plantean al equipo y a los jefes, siempre con al menos una posible solución. </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DA1A86"/>
              </a:buClr>
              <a:buSzPts val="1450"/>
              <a:buFont typeface="Arial"/>
              <a:buChar char="•"/>
            </a:pPr>
            <a:r>
              <a:rPr b="0" i="0" lang="es-PE" sz="1450" u="none" cap="none" strike="noStrike">
                <a:solidFill>
                  <a:schemeClr val="dk1"/>
                </a:solidFill>
                <a:latin typeface="Calibri"/>
                <a:ea typeface="Calibri"/>
                <a:cs typeface="Calibri"/>
                <a:sym typeface="Calibri"/>
              </a:rPr>
              <a:t>Comparten libremente sus ideas con sus compañeros.</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DA1A86"/>
              </a:buClr>
              <a:buSzPts val="1450"/>
              <a:buFont typeface="Arial"/>
              <a:buChar char="•"/>
            </a:pPr>
            <a:r>
              <a:rPr b="0" i="0" lang="es-PE" sz="1450" u="none" cap="none" strike="noStrike">
                <a:solidFill>
                  <a:schemeClr val="dk1"/>
                </a:solidFill>
                <a:latin typeface="Calibri"/>
                <a:ea typeface="Calibri"/>
                <a:cs typeface="Calibri"/>
                <a:sym typeface="Calibri"/>
              </a:rPr>
              <a:t>Transmiten información útil a los compañeros.</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DA1A86"/>
              </a:buClr>
              <a:buSzPts val="1450"/>
              <a:buFont typeface="Arial"/>
              <a:buChar char="•"/>
            </a:pPr>
            <a:r>
              <a:rPr b="0" i="0" lang="es-PE" sz="1450" u="none" cap="none" strike="noStrike">
                <a:solidFill>
                  <a:schemeClr val="dk1"/>
                </a:solidFill>
                <a:latin typeface="Calibri"/>
                <a:ea typeface="Calibri"/>
                <a:cs typeface="Calibri"/>
                <a:sym typeface="Calibri"/>
              </a:rPr>
              <a:t>Dedican tiempo a escuchar las ideas y dudas de los compañeros del equipo.</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DA1A86"/>
              </a:buClr>
              <a:buSzPts val="1450"/>
              <a:buFont typeface="Arial"/>
              <a:buChar char="•"/>
            </a:pPr>
            <a:r>
              <a:rPr b="0" i="0" lang="es-PE" sz="1450" u="none" cap="none" strike="noStrike">
                <a:solidFill>
                  <a:schemeClr val="dk1"/>
                </a:solidFill>
                <a:latin typeface="Calibri"/>
                <a:ea typeface="Calibri"/>
                <a:cs typeface="Calibri"/>
                <a:sym typeface="Calibri"/>
              </a:rPr>
              <a:t>Procuran que sus promesas sean razonables, porque harán todo lo que sea necesario para cumplir un plazo o estar a la altura de un compromiso.</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DA1A86"/>
              </a:buClr>
              <a:buSzPts val="1450"/>
              <a:buFont typeface="Arial"/>
              <a:buChar char="•"/>
            </a:pPr>
            <a:r>
              <a:rPr b="0" i="0" lang="es-PE" sz="1450" u="none" cap="none" strike="noStrike">
                <a:solidFill>
                  <a:schemeClr val="dk1"/>
                </a:solidFill>
                <a:latin typeface="Calibri"/>
                <a:ea typeface="Calibri"/>
                <a:cs typeface="Calibri"/>
                <a:sym typeface="Calibri"/>
              </a:rPr>
              <a:t>Admiten sus errores de inmediato y hacen cuanto pueden para reparar el daño.</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DA1A86"/>
              </a:buClr>
              <a:buSzPts val="1450"/>
              <a:buFont typeface="Arial"/>
              <a:buChar char="•"/>
            </a:pPr>
            <a:r>
              <a:rPr b="0" i="0" lang="es-PE" sz="1450" u="none" cap="none" strike="noStrike">
                <a:solidFill>
                  <a:schemeClr val="dk1"/>
                </a:solidFill>
                <a:latin typeface="Calibri"/>
                <a:ea typeface="Calibri"/>
                <a:cs typeface="Calibri"/>
                <a:sym typeface="Calibri"/>
              </a:rPr>
              <a:t>Responden rápidamente cuando sus compañeros les piden información. </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DA1A86"/>
              </a:buClr>
              <a:buSzPts val="1450"/>
              <a:buFont typeface="Arial"/>
              <a:buChar char="•"/>
            </a:pPr>
            <a:r>
              <a:rPr b="0" i="0" lang="es-PE" sz="1450" u="none" cap="none" strike="noStrike">
                <a:solidFill>
                  <a:schemeClr val="dk1"/>
                </a:solidFill>
                <a:latin typeface="Calibri"/>
                <a:ea typeface="Calibri"/>
                <a:cs typeface="Calibri"/>
                <a:sym typeface="Calibri"/>
              </a:rPr>
              <a:t>Son los primeros en compartir los méritos con todos aquellos que estén involucrados en algún éxito.</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DA1A86"/>
              </a:buClr>
              <a:buSzPts val="1450"/>
              <a:buFont typeface="Arial"/>
              <a:buChar char="•"/>
            </a:pPr>
            <a:r>
              <a:rPr b="0" i="0" lang="es-PE" sz="1450" u="none" cap="none" strike="noStrike">
                <a:solidFill>
                  <a:schemeClr val="dk1"/>
                </a:solidFill>
                <a:latin typeface="Calibri"/>
                <a:ea typeface="Calibri"/>
                <a:cs typeface="Calibri"/>
                <a:sym typeface="Calibri"/>
              </a:rPr>
              <a:t>Reconocen los logros de los demás pública y orgullosamente.</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DA1A86"/>
              </a:buClr>
              <a:buSzPts val="1450"/>
              <a:buFont typeface="Arial"/>
              <a:buChar char="•"/>
            </a:pPr>
            <a:r>
              <a:rPr b="0" i="0" lang="es-PE" sz="1450" u="none" cap="none" strike="noStrike">
                <a:solidFill>
                  <a:schemeClr val="dk1"/>
                </a:solidFill>
                <a:latin typeface="Calibri"/>
                <a:ea typeface="Calibri"/>
                <a:cs typeface="Calibri"/>
                <a:sym typeface="Calibri"/>
              </a:rPr>
              <a:t>Informan a los demás de sus metas a corto y largo plazo para el futuro.</a:t>
            </a:r>
            <a:endParaRPr b="0" i="0" sz="1400" u="none" cap="none" strike="noStrike">
              <a:solidFill>
                <a:srgbClr val="000000"/>
              </a:solidFill>
              <a:latin typeface="Arial"/>
              <a:ea typeface="Arial"/>
              <a:cs typeface="Arial"/>
              <a:sym typeface="Arial"/>
            </a:endParaRPr>
          </a:p>
        </p:txBody>
      </p:sp>
      <p:sp>
        <p:nvSpPr>
          <p:cNvPr id="180" name="Google Shape;180;p12"/>
          <p:cNvSpPr/>
          <p:nvPr/>
        </p:nvSpPr>
        <p:spPr>
          <a:xfrm>
            <a:off x="800313" y="821181"/>
            <a:ext cx="3493083" cy="300794"/>
          </a:xfrm>
          <a:prstGeom prst="rect">
            <a:avLst/>
          </a:prstGeom>
          <a:solidFill>
            <a:srgbClr val="DA1A86"/>
          </a:solidFill>
          <a:ln>
            <a:noFill/>
          </a:ln>
        </p:spPr>
        <p:txBody>
          <a:bodyPr anchorCtr="0" anchor="ctr" bIns="0" lIns="108000" spcFirstLastPara="1" rIns="0" wrap="square" tIns="0">
            <a:noAutofit/>
          </a:bodyPr>
          <a:lstStyle/>
          <a:p>
            <a:pPr indent="-182563" lvl="0" marL="317500" marR="0" rtl="0" algn="l">
              <a:lnSpc>
                <a:spcPct val="100000"/>
              </a:lnSpc>
              <a:spcBef>
                <a:spcPts val="0"/>
              </a:spcBef>
              <a:spcAft>
                <a:spcPts val="0"/>
              </a:spcAft>
              <a:buClr>
                <a:srgbClr val="000000"/>
              </a:buClr>
              <a:buSzPts val="1500"/>
              <a:buFont typeface="Arial"/>
              <a:buNone/>
            </a:pPr>
            <a:r>
              <a:rPr b="1" i="0" lang="es-PE" sz="1500" u="none" cap="none" strike="noStrike">
                <a:solidFill>
                  <a:schemeClr val="lt1"/>
                </a:solidFill>
                <a:latin typeface="Calibri"/>
                <a:ea typeface="Calibri"/>
                <a:cs typeface="Calibri"/>
                <a:sym typeface="Calibri"/>
              </a:rPr>
              <a:t>COMUNICAR</a:t>
            </a:r>
            <a:endParaRPr b="1" i="0" sz="1500" u="none" cap="none" strike="noStrike">
              <a:solidFill>
                <a:schemeClr val="lt1"/>
              </a:solidFill>
              <a:latin typeface="Calibri"/>
              <a:ea typeface="Calibri"/>
              <a:cs typeface="Calibri"/>
              <a:sym typeface="Calibri"/>
            </a:endParaRPr>
          </a:p>
        </p:txBody>
      </p:sp>
      <p:sp>
        <p:nvSpPr>
          <p:cNvPr id="181" name="Google Shape;181;p12"/>
          <p:cNvSpPr/>
          <p:nvPr/>
        </p:nvSpPr>
        <p:spPr>
          <a:xfrm>
            <a:off x="470833" y="763496"/>
            <a:ext cx="403809" cy="403809"/>
          </a:xfrm>
          <a:prstGeom prst="ellipse">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000"/>
              <a:buFont typeface="Calibri"/>
              <a:buNone/>
            </a:pPr>
            <a:r>
              <a:t/>
            </a:r>
            <a:endParaRPr b="0" i="0" sz="1000" u="none" cap="none" strike="noStrike">
              <a:solidFill>
                <a:schemeClr val="dk1"/>
              </a:solidFill>
              <a:latin typeface="Calibri"/>
              <a:ea typeface="Calibri"/>
              <a:cs typeface="Calibri"/>
              <a:sym typeface="Calibri"/>
            </a:endParaRPr>
          </a:p>
        </p:txBody>
      </p:sp>
      <p:sp>
        <p:nvSpPr>
          <p:cNvPr id="182" name="Google Shape;182;p12"/>
          <p:cNvSpPr/>
          <p:nvPr/>
        </p:nvSpPr>
        <p:spPr>
          <a:xfrm>
            <a:off x="514717" y="811474"/>
            <a:ext cx="316043" cy="316043"/>
          </a:xfrm>
          <a:prstGeom prst="ellipse">
            <a:avLst/>
          </a:prstGeom>
          <a:solidFill>
            <a:schemeClr val="lt1"/>
          </a:solidFill>
          <a:ln cap="flat" cmpd="sng" w="38100">
            <a:solidFill>
              <a:srgbClr val="DA1A8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000"/>
              <a:buFont typeface="Calibri"/>
              <a:buNone/>
            </a:pPr>
            <a:r>
              <a:t/>
            </a:r>
            <a:endParaRPr b="0" i="0" sz="1000" u="none" cap="none" strike="noStrike">
              <a:solidFill>
                <a:schemeClr val="dk1"/>
              </a:solidFill>
              <a:latin typeface="Calibri"/>
              <a:ea typeface="Calibri"/>
              <a:cs typeface="Calibri"/>
              <a:sym typeface="Calibri"/>
            </a:endParaRPr>
          </a:p>
        </p:txBody>
      </p:sp>
      <p:sp>
        <p:nvSpPr>
          <p:cNvPr id="183" name="Google Shape;183;p12"/>
          <p:cNvSpPr txBox="1"/>
          <p:nvPr/>
        </p:nvSpPr>
        <p:spPr>
          <a:xfrm>
            <a:off x="582295" y="715689"/>
            <a:ext cx="191826" cy="407666"/>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DA1A86"/>
              </a:buClr>
              <a:buSzPts val="2000"/>
              <a:buFont typeface="Calibri"/>
              <a:buNone/>
            </a:pPr>
            <a:r>
              <a:rPr b="1" i="0" lang="es-PE" sz="2000" u="none" cap="none" strike="noStrike">
                <a:solidFill>
                  <a:srgbClr val="DA1A86"/>
                </a:solidFill>
                <a:latin typeface="Calibri"/>
                <a:ea typeface="Calibri"/>
                <a:cs typeface="Calibri"/>
                <a:sym typeface="Calibri"/>
              </a:rPr>
              <a:t>2</a:t>
            </a:r>
            <a:endParaRPr b="1" i="0" sz="2000" u="none" cap="none" strike="noStrike">
              <a:solidFill>
                <a:srgbClr val="DA1A86"/>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3"/>
          <p:cNvSpPr/>
          <p:nvPr/>
        </p:nvSpPr>
        <p:spPr>
          <a:xfrm>
            <a:off x="512023" y="331345"/>
            <a:ext cx="6417283"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sp>
        <p:nvSpPr>
          <p:cNvPr id="189" name="Google Shape;189;p13"/>
          <p:cNvSpPr txBox="1"/>
          <p:nvPr/>
        </p:nvSpPr>
        <p:spPr>
          <a:xfrm>
            <a:off x="608486" y="1400352"/>
            <a:ext cx="4142901" cy="379334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50"/>
              <a:buFont typeface="Arial"/>
              <a:buNone/>
            </a:pPr>
            <a:r>
              <a:rPr b="0" i="0" lang="es-PE" sz="1450" u="none" cap="none" strike="noStrike">
                <a:solidFill>
                  <a:schemeClr val="dk1"/>
                </a:solidFill>
                <a:latin typeface="Calibri"/>
                <a:ea typeface="Calibri"/>
                <a:cs typeface="Calibri"/>
                <a:sym typeface="Calibri"/>
              </a:rPr>
              <a:t>En los equipos innovadores la confianza es crucial. Los equipos que tienen un alto nivel de confianza hacen bien lo siguiente: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50"/>
              <a:buFont typeface="Arial"/>
              <a:buNone/>
            </a:pPr>
            <a:r>
              <a:t/>
            </a:r>
            <a:endParaRPr b="0" i="0" sz="1450" u="none" cap="none" strike="noStrike">
              <a:solidFill>
                <a:schemeClr val="dk1"/>
              </a:solidFill>
              <a:latin typeface="Calibri"/>
              <a:ea typeface="Calibri"/>
              <a:cs typeface="Calibri"/>
              <a:sym typeface="Calibri"/>
            </a:endParaRPr>
          </a:p>
          <a:p>
            <a:pPr indent="-184150" lvl="0" marL="184150" marR="0" rtl="0" algn="l">
              <a:lnSpc>
                <a:spcPct val="100000"/>
              </a:lnSpc>
              <a:spcBef>
                <a:spcPts val="0"/>
              </a:spcBef>
              <a:spcAft>
                <a:spcPts val="0"/>
              </a:spcAft>
              <a:buClr>
                <a:srgbClr val="8259A5"/>
              </a:buClr>
              <a:buSzPts val="1450"/>
              <a:buFont typeface="Arial"/>
              <a:buChar char="•"/>
            </a:pPr>
            <a:r>
              <a:rPr b="0" i="0" lang="es-PE" sz="1450" u="none" cap="none" strike="noStrike">
                <a:solidFill>
                  <a:schemeClr val="dk1"/>
                </a:solidFill>
                <a:latin typeface="Calibri"/>
                <a:ea typeface="Calibri"/>
                <a:cs typeface="Calibri"/>
                <a:sym typeface="Calibri"/>
              </a:rPr>
              <a:t>Piden información y ayudan a sus compañeros. </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8259A5"/>
              </a:buClr>
              <a:buSzPts val="1450"/>
              <a:buFont typeface="Arial"/>
              <a:buChar char="•"/>
            </a:pPr>
            <a:r>
              <a:rPr b="0" i="0" lang="es-PE" sz="1450" u="none" cap="none" strike="noStrike">
                <a:solidFill>
                  <a:schemeClr val="dk1"/>
                </a:solidFill>
                <a:latin typeface="Calibri"/>
                <a:ea typeface="Calibri"/>
                <a:cs typeface="Calibri"/>
                <a:sym typeface="Calibri"/>
              </a:rPr>
              <a:t>Ayudan cuando se les necesita, incluso cuando una tarea está fuera de sus obligaciones.</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8259A5"/>
              </a:buClr>
              <a:buSzPts val="1450"/>
              <a:buFont typeface="Arial"/>
              <a:buChar char="•"/>
            </a:pPr>
            <a:r>
              <a:rPr b="0" i="0" lang="es-PE" sz="1450" u="none" cap="none" strike="noStrike">
                <a:solidFill>
                  <a:schemeClr val="dk1"/>
                </a:solidFill>
                <a:latin typeface="Calibri"/>
                <a:ea typeface="Calibri"/>
                <a:cs typeface="Calibri"/>
                <a:sym typeface="Calibri"/>
              </a:rPr>
              <a:t>A veces se muestran vulnerables.</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8259A5"/>
              </a:buClr>
              <a:buSzPts val="1450"/>
              <a:buFont typeface="Arial"/>
              <a:buChar char="•"/>
            </a:pPr>
            <a:r>
              <a:rPr b="0" i="0" lang="es-PE" sz="1450" u="none" cap="none" strike="noStrike">
                <a:solidFill>
                  <a:schemeClr val="dk1"/>
                </a:solidFill>
                <a:latin typeface="Calibri"/>
                <a:ea typeface="Calibri"/>
                <a:cs typeface="Calibri"/>
                <a:sym typeface="Calibri"/>
              </a:rPr>
              <a:t>Se comprometen.</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8259A5"/>
              </a:buClr>
              <a:buSzPts val="1450"/>
              <a:buFont typeface="Arial"/>
              <a:buChar char="•"/>
            </a:pPr>
            <a:r>
              <a:rPr b="0" i="0" lang="es-PE" sz="1450" u="none" cap="none" strike="noStrike">
                <a:solidFill>
                  <a:schemeClr val="dk1"/>
                </a:solidFill>
                <a:latin typeface="Calibri"/>
                <a:ea typeface="Calibri"/>
                <a:cs typeface="Calibri"/>
                <a:sym typeface="Calibri"/>
              </a:rPr>
              <a:t>Asumen sus errores.</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8259A5"/>
              </a:buClr>
              <a:buSzPts val="1450"/>
              <a:buFont typeface="Arial"/>
              <a:buChar char="•"/>
            </a:pPr>
            <a:r>
              <a:rPr b="0" i="0" lang="es-PE" sz="1450" u="none" cap="none" strike="noStrike">
                <a:solidFill>
                  <a:schemeClr val="dk1"/>
                </a:solidFill>
                <a:latin typeface="Calibri"/>
                <a:ea typeface="Calibri"/>
                <a:cs typeface="Calibri"/>
                <a:sym typeface="Calibri"/>
              </a:rPr>
              <a:t>Asumen riesgos aceptables.</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8259A5"/>
              </a:buClr>
              <a:buSzPts val="1450"/>
              <a:buFont typeface="Arial"/>
              <a:buChar char="•"/>
            </a:pPr>
            <a:r>
              <a:rPr b="0" i="0" lang="es-PE" sz="1450" u="none" cap="none" strike="noStrike">
                <a:solidFill>
                  <a:schemeClr val="dk1"/>
                </a:solidFill>
                <a:latin typeface="Calibri"/>
                <a:ea typeface="Calibri"/>
                <a:cs typeface="Calibri"/>
                <a:sym typeface="Calibri"/>
              </a:rPr>
              <a:t>Evitan hablar de miembros ausentes del equipo.</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8259A5"/>
              </a:buClr>
              <a:buSzPts val="1450"/>
              <a:buFont typeface="Arial"/>
              <a:buChar char="•"/>
            </a:pPr>
            <a:r>
              <a:rPr b="0" i="0" lang="es-PE" sz="1450" u="none" cap="none" strike="noStrike">
                <a:solidFill>
                  <a:schemeClr val="dk1"/>
                </a:solidFill>
                <a:latin typeface="Calibri"/>
                <a:ea typeface="Calibri"/>
                <a:cs typeface="Calibri"/>
                <a:sym typeface="Calibri"/>
              </a:rPr>
              <a:t>Responden con rapidez si otros miembros del equipo les piden información. </a:t>
            </a:r>
            <a:endParaRPr b="0" i="0" sz="1400" u="none" cap="none" strike="noStrike">
              <a:solidFill>
                <a:srgbClr val="000000"/>
              </a:solidFill>
              <a:latin typeface="Arial"/>
              <a:ea typeface="Arial"/>
              <a:cs typeface="Arial"/>
              <a:sym typeface="Arial"/>
            </a:endParaRPr>
          </a:p>
          <a:p>
            <a:pPr indent="-184150" lvl="0" marL="184150" marR="0" rtl="0" algn="l">
              <a:lnSpc>
                <a:spcPct val="100000"/>
              </a:lnSpc>
              <a:spcBef>
                <a:spcPts val="0"/>
              </a:spcBef>
              <a:spcAft>
                <a:spcPts val="0"/>
              </a:spcAft>
              <a:buClr>
                <a:srgbClr val="8259A5"/>
              </a:buClr>
              <a:buSzPts val="1450"/>
              <a:buFont typeface="Arial"/>
              <a:buChar char="•"/>
            </a:pPr>
            <a:r>
              <a:rPr b="0" i="0" lang="es-PE" sz="1450" u="none" cap="none" strike="noStrike">
                <a:solidFill>
                  <a:schemeClr val="dk1"/>
                </a:solidFill>
                <a:latin typeface="Calibri"/>
                <a:ea typeface="Calibri"/>
                <a:cs typeface="Calibri"/>
                <a:sym typeface="Calibri"/>
              </a:rPr>
              <a:t>Comparten de forma proactiva información que puede ser valiosa para los otros miembros del equipo.</a:t>
            </a:r>
            <a:endParaRPr b="0" i="0" sz="1400" u="none" cap="none" strike="noStrike">
              <a:solidFill>
                <a:srgbClr val="000000"/>
              </a:solidFill>
              <a:latin typeface="Arial"/>
              <a:ea typeface="Arial"/>
              <a:cs typeface="Arial"/>
              <a:sym typeface="Arial"/>
            </a:endParaRPr>
          </a:p>
        </p:txBody>
      </p:sp>
      <p:sp>
        <p:nvSpPr>
          <p:cNvPr id="190" name="Google Shape;190;p13"/>
          <p:cNvSpPr/>
          <p:nvPr/>
        </p:nvSpPr>
        <p:spPr>
          <a:xfrm>
            <a:off x="826505" y="925235"/>
            <a:ext cx="3493083" cy="300794"/>
          </a:xfrm>
          <a:prstGeom prst="rect">
            <a:avLst/>
          </a:prstGeom>
          <a:solidFill>
            <a:srgbClr val="8259A5"/>
          </a:solidFill>
          <a:ln>
            <a:noFill/>
          </a:ln>
        </p:spPr>
        <p:txBody>
          <a:bodyPr anchorCtr="0" anchor="ctr" bIns="0" lIns="108000" spcFirstLastPara="1" rIns="0" wrap="square" tIns="0">
            <a:noAutofit/>
          </a:bodyPr>
          <a:lstStyle/>
          <a:p>
            <a:pPr indent="-182563" lvl="0" marL="317500" marR="0" rtl="0" algn="l">
              <a:lnSpc>
                <a:spcPct val="100000"/>
              </a:lnSpc>
              <a:spcBef>
                <a:spcPts val="0"/>
              </a:spcBef>
              <a:spcAft>
                <a:spcPts val="0"/>
              </a:spcAft>
              <a:buClr>
                <a:srgbClr val="000000"/>
              </a:buClr>
              <a:buSzPts val="1500"/>
              <a:buFont typeface="Arial"/>
              <a:buNone/>
            </a:pPr>
            <a:r>
              <a:rPr b="1" i="0" lang="es-PE" sz="1500" u="none" cap="none" strike="noStrike">
                <a:solidFill>
                  <a:schemeClr val="lt1"/>
                </a:solidFill>
                <a:latin typeface="Calibri"/>
                <a:ea typeface="Calibri"/>
                <a:cs typeface="Calibri"/>
                <a:sym typeface="Calibri"/>
              </a:rPr>
              <a:t>CONFIAR</a:t>
            </a:r>
            <a:endParaRPr b="1" i="0" sz="1500" u="none" cap="none" strike="noStrike">
              <a:solidFill>
                <a:schemeClr val="lt1"/>
              </a:solidFill>
              <a:latin typeface="Calibri"/>
              <a:ea typeface="Calibri"/>
              <a:cs typeface="Calibri"/>
              <a:sym typeface="Calibri"/>
            </a:endParaRPr>
          </a:p>
        </p:txBody>
      </p:sp>
      <p:sp>
        <p:nvSpPr>
          <p:cNvPr id="191" name="Google Shape;191;p13"/>
          <p:cNvSpPr/>
          <p:nvPr/>
        </p:nvSpPr>
        <p:spPr>
          <a:xfrm>
            <a:off x="497025" y="867550"/>
            <a:ext cx="403809" cy="403809"/>
          </a:xfrm>
          <a:prstGeom prst="ellipse">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000"/>
              <a:buFont typeface="Calibri"/>
              <a:buNone/>
            </a:pPr>
            <a:r>
              <a:t/>
            </a:r>
            <a:endParaRPr b="0" i="0" sz="1000" u="none" cap="none" strike="noStrike">
              <a:solidFill>
                <a:schemeClr val="dk1"/>
              </a:solidFill>
              <a:latin typeface="Calibri"/>
              <a:ea typeface="Calibri"/>
              <a:cs typeface="Calibri"/>
              <a:sym typeface="Calibri"/>
            </a:endParaRPr>
          </a:p>
        </p:txBody>
      </p:sp>
      <p:sp>
        <p:nvSpPr>
          <p:cNvPr id="192" name="Google Shape;192;p13"/>
          <p:cNvSpPr/>
          <p:nvPr/>
        </p:nvSpPr>
        <p:spPr>
          <a:xfrm>
            <a:off x="540909" y="915528"/>
            <a:ext cx="316043" cy="316043"/>
          </a:xfrm>
          <a:prstGeom prst="ellipse">
            <a:avLst/>
          </a:prstGeom>
          <a:solidFill>
            <a:schemeClr val="lt1"/>
          </a:solidFill>
          <a:ln cap="flat" cmpd="sng" w="38100">
            <a:solidFill>
              <a:srgbClr val="8259A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000"/>
              <a:buFont typeface="Calibri"/>
              <a:buNone/>
            </a:pPr>
            <a:r>
              <a:t/>
            </a:r>
            <a:endParaRPr b="0" i="0" sz="1000" u="none" cap="none" strike="noStrike">
              <a:solidFill>
                <a:schemeClr val="dk1"/>
              </a:solidFill>
              <a:latin typeface="Calibri"/>
              <a:ea typeface="Calibri"/>
              <a:cs typeface="Calibri"/>
              <a:sym typeface="Calibri"/>
            </a:endParaRPr>
          </a:p>
        </p:txBody>
      </p:sp>
      <p:sp>
        <p:nvSpPr>
          <p:cNvPr id="193" name="Google Shape;193;p13"/>
          <p:cNvSpPr txBox="1"/>
          <p:nvPr/>
        </p:nvSpPr>
        <p:spPr>
          <a:xfrm>
            <a:off x="608487" y="819743"/>
            <a:ext cx="191826" cy="407666"/>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8259A5"/>
              </a:buClr>
              <a:buSzPts val="2000"/>
              <a:buFont typeface="Calibri"/>
              <a:buNone/>
            </a:pPr>
            <a:r>
              <a:rPr b="1" i="0" lang="es-PE" sz="2000" u="none" cap="none" strike="noStrike">
                <a:solidFill>
                  <a:srgbClr val="8259A5"/>
                </a:solidFill>
                <a:latin typeface="Calibri"/>
                <a:ea typeface="Calibri"/>
                <a:cs typeface="Calibri"/>
                <a:sym typeface="Calibri"/>
              </a:rPr>
              <a:t>3</a:t>
            </a:r>
            <a:endParaRPr b="1" i="0" sz="2000" u="none" cap="none" strike="noStrike">
              <a:solidFill>
                <a:srgbClr val="8259A5"/>
              </a:solidFill>
              <a:latin typeface="Calibri"/>
              <a:ea typeface="Calibri"/>
              <a:cs typeface="Calibri"/>
              <a:sym typeface="Calibri"/>
            </a:endParaRPr>
          </a:p>
        </p:txBody>
      </p:sp>
      <p:pic>
        <p:nvPicPr>
          <p:cNvPr id="194" name="Google Shape;194;p13"/>
          <p:cNvPicPr preferRelativeResize="0"/>
          <p:nvPr/>
        </p:nvPicPr>
        <p:blipFill rotWithShape="1">
          <a:blip r:embed="rId3">
            <a:alphaModFix/>
          </a:blip>
          <a:srcRect b="0" l="0" r="0" t="0"/>
          <a:stretch/>
        </p:blipFill>
        <p:spPr>
          <a:xfrm>
            <a:off x="5058187" y="961470"/>
            <a:ext cx="3742237" cy="379206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4"/>
          <p:cNvSpPr/>
          <p:nvPr/>
        </p:nvSpPr>
        <p:spPr>
          <a:xfrm>
            <a:off x="512023" y="331345"/>
            <a:ext cx="6417283"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sp>
        <p:nvSpPr>
          <p:cNvPr id="200" name="Google Shape;200;p14"/>
          <p:cNvSpPr txBox="1"/>
          <p:nvPr/>
        </p:nvSpPr>
        <p:spPr>
          <a:xfrm>
            <a:off x="608487" y="1448159"/>
            <a:ext cx="3808247" cy="246439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56"/>
              <a:buFont typeface="Arial"/>
              <a:buNone/>
            </a:pPr>
            <a:r>
              <a:rPr b="0" i="0" lang="es-PE" sz="1456" u="none" cap="none" strike="noStrike">
                <a:solidFill>
                  <a:schemeClr val="dk1"/>
                </a:solidFill>
                <a:latin typeface="Calibri"/>
                <a:ea typeface="Calibri"/>
                <a:cs typeface="Calibri"/>
                <a:sym typeface="Calibri"/>
              </a:rPr>
              <a:t>Rendir cuentas significa que una persona, o un grupo de personas, se hacen responsables de un resultado, ya sea bueno o malo.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56"/>
              <a:buFont typeface="Arial"/>
              <a:buNone/>
            </a:pPr>
            <a:r>
              <a:t/>
            </a:r>
            <a:endParaRPr b="0" i="0" sz="1456"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56"/>
              <a:buFont typeface="Arial"/>
              <a:buNone/>
            </a:pPr>
            <a:r>
              <a:rPr b="0" i="0" lang="es-PE" sz="1456" u="none" cap="none" strike="noStrike">
                <a:solidFill>
                  <a:schemeClr val="dk1"/>
                </a:solidFill>
                <a:latin typeface="Calibri"/>
                <a:ea typeface="Calibri"/>
                <a:cs typeface="Calibri"/>
                <a:sym typeface="Calibri"/>
              </a:rPr>
              <a:t>Los colaboradores son dueños de sus actos y de sus consecuencias.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56"/>
              <a:buFont typeface="Arial"/>
              <a:buNone/>
            </a:pPr>
            <a:r>
              <a:t/>
            </a:r>
            <a:endParaRPr b="0" i="0" sz="1456"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56"/>
              <a:buFont typeface="Arial"/>
              <a:buNone/>
            </a:pPr>
            <a:r>
              <a:rPr b="0" i="0" lang="es-PE" sz="1456" u="none" cap="none" strike="noStrike">
                <a:solidFill>
                  <a:schemeClr val="dk1"/>
                </a:solidFill>
                <a:latin typeface="Calibri"/>
                <a:ea typeface="Calibri"/>
                <a:cs typeface="Calibri"/>
                <a:sym typeface="Calibri"/>
              </a:rPr>
              <a:t>Hoy en día demasiados colaboradores piensan que rendir cuentas es algo que hay que asumir solo cuando las cosas van mal.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56"/>
              <a:buFont typeface="Arial"/>
              <a:buNone/>
            </a:pPr>
            <a:r>
              <a:t/>
            </a:r>
            <a:endParaRPr b="0" i="0" sz="1456" u="none" cap="none" strike="noStrike">
              <a:solidFill>
                <a:schemeClr val="dk1"/>
              </a:solidFill>
              <a:latin typeface="Calibri"/>
              <a:ea typeface="Calibri"/>
              <a:cs typeface="Calibri"/>
              <a:sym typeface="Calibri"/>
            </a:endParaRPr>
          </a:p>
        </p:txBody>
      </p:sp>
      <p:sp>
        <p:nvSpPr>
          <p:cNvPr id="201" name="Google Shape;201;p14"/>
          <p:cNvSpPr/>
          <p:nvPr/>
        </p:nvSpPr>
        <p:spPr>
          <a:xfrm>
            <a:off x="826505" y="925235"/>
            <a:ext cx="3493083" cy="300794"/>
          </a:xfrm>
          <a:prstGeom prst="rect">
            <a:avLst/>
          </a:prstGeom>
          <a:solidFill>
            <a:srgbClr val="EA8F24"/>
          </a:solidFill>
          <a:ln>
            <a:noFill/>
          </a:ln>
        </p:spPr>
        <p:txBody>
          <a:bodyPr anchorCtr="0" anchor="ctr" bIns="0" lIns="108000" spcFirstLastPara="1" rIns="0" wrap="square" tIns="0">
            <a:noAutofit/>
          </a:bodyPr>
          <a:lstStyle/>
          <a:p>
            <a:pPr indent="-182563" lvl="0" marL="317500" marR="0" rtl="0" algn="l">
              <a:lnSpc>
                <a:spcPct val="100000"/>
              </a:lnSpc>
              <a:spcBef>
                <a:spcPts val="0"/>
              </a:spcBef>
              <a:spcAft>
                <a:spcPts val="0"/>
              </a:spcAft>
              <a:buClr>
                <a:srgbClr val="000000"/>
              </a:buClr>
              <a:buSzPts val="1500"/>
              <a:buFont typeface="Arial"/>
              <a:buNone/>
            </a:pPr>
            <a:r>
              <a:rPr b="1" i="0" lang="es-PE" sz="1500" u="none" cap="none" strike="noStrike">
                <a:solidFill>
                  <a:schemeClr val="lt1"/>
                </a:solidFill>
                <a:latin typeface="Calibri"/>
                <a:ea typeface="Calibri"/>
                <a:cs typeface="Calibri"/>
                <a:sym typeface="Calibri"/>
              </a:rPr>
              <a:t>RENDIR CUENTAS</a:t>
            </a:r>
            <a:endParaRPr b="1" i="0" sz="1500" u="none" cap="none" strike="noStrike">
              <a:solidFill>
                <a:schemeClr val="lt1"/>
              </a:solidFill>
              <a:latin typeface="Calibri"/>
              <a:ea typeface="Calibri"/>
              <a:cs typeface="Calibri"/>
              <a:sym typeface="Calibri"/>
            </a:endParaRPr>
          </a:p>
        </p:txBody>
      </p:sp>
      <p:sp>
        <p:nvSpPr>
          <p:cNvPr id="202" name="Google Shape;202;p14"/>
          <p:cNvSpPr/>
          <p:nvPr/>
        </p:nvSpPr>
        <p:spPr>
          <a:xfrm>
            <a:off x="497025" y="867550"/>
            <a:ext cx="403809" cy="403809"/>
          </a:xfrm>
          <a:prstGeom prst="ellipse">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000"/>
              <a:buFont typeface="Calibri"/>
              <a:buNone/>
            </a:pPr>
            <a:r>
              <a:t/>
            </a:r>
            <a:endParaRPr b="0" i="0" sz="1000" u="none" cap="none" strike="noStrike">
              <a:solidFill>
                <a:schemeClr val="dk1"/>
              </a:solidFill>
              <a:latin typeface="Calibri"/>
              <a:ea typeface="Calibri"/>
              <a:cs typeface="Calibri"/>
              <a:sym typeface="Calibri"/>
            </a:endParaRPr>
          </a:p>
        </p:txBody>
      </p:sp>
      <p:sp>
        <p:nvSpPr>
          <p:cNvPr id="203" name="Google Shape;203;p14"/>
          <p:cNvSpPr/>
          <p:nvPr/>
        </p:nvSpPr>
        <p:spPr>
          <a:xfrm>
            <a:off x="540909" y="915528"/>
            <a:ext cx="316043" cy="316043"/>
          </a:xfrm>
          <a:prstGeom prst="ellipse">
            <a:avLst/>
          </a:prstGeom>
          <a:solidFill>
            <a:schemeClr val="lt1"/>
          </a:solidFill>
          <a:ln cap="flat" cmpd="sng" w="38100">
            <a:solidFill>
              <a:srgbClr val="EA8F2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000"/>
              <a:buFont typeface="Calibri"/>
              <a:buNone/>
            </a:pPr>
            <a:r>
              <a:t/>
            </a:r>
            <a:endParaRPr b="0" i="0" sz="1000" u="none" cap="none" strike="noStrike">
              <a:solidFill>
                <a:schemeClr val="dk1"/>
              </a:solidFill>
              <a:latin typeface="Calibri"/>
              <a:ea typeface="Calibri"/>
              <a:cs typeface="Calibri"/>
              <a:sym typeface="Calibri"/>
            </a:endParaRPr>
          </a:p>
        </p:txBody>
      </p:sp>
      <p:sp>
        <p:nvSpPr>
          <p:cNvPr id="204" name="Google Shape;204;p14"/>
          <p:cNvSpPr txBox="1"/>
          <p:nvPr/>
        </p:nvSpPr>
        <p:spPr>
          <a:xfrm>
            <a:off x="608487" y="819743"/>
            <a:ext cx="191826" cy="407666"/>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EA8F24"/>
              </a:buClr>
              <a:buSzPts val="2000"/>
              <a:buFont typeface="Calibri"/>
              <a:buNone/>
            </a:pPr>
            <a:r>
              <a:rPr b="1" i="0" lang="es-PE" sz="2000" u="none" cap="none" strike="noStrike">
                <a:solidFill>
                  <a:srgbClr val="EA8F24"/>
                </a:solidFill>
                <a:latin typeface="Calibri"/>
                <a:ea typeface="Calibri"/>
                <a:cs typeface="Calibri"/>
                <a:sym typeface="Calibri"/>
              </a:rPr>
              <a:t>4</a:t>
            </a:r>
            <a:endParaRPr b="1" i="0" sz="2000" u="none" cap="none" strike="noStrike">
              <a:solidFill>
                <a:srgbClr val="EA8F24"/>
              </a:solidFill>
              <a:latin typeface="Calibri"/>
              <a:ea typeface="Calibri"/>
              <a:cs typeface="Calibri"/>
              <a:sym typeface="Calibri"/>
            </a:endParaRPr>
          </a:p>
        </p:txBody>
      </p:sp>
      <p:pic>
        <p:nvPicPr>
          <p:cNvPr descr="Las instituciones educativas deberían rendir cuentas de gastos a un ente  privado del exterior conformado por la OCDE | Urna de Cristal" id="205" name="Google Shape;205;p14"/>
          <p:cNvPicPr preferRelativeResize="0"/>
          <p:nvPr/>
        </p:nvPicPr>
        <p:blipFill rotWithShape="1">
          <a:blip r:embed="rId3">
            <a:alphaModFix/>
          </a:blip>
          <a:srcRect b="0" l="0" r="0" t="0"/>
          <a:stretch/>
        </p:blipFill>
        <p:spPr>
          <a:xfrm>
            <a:off x="4751388" y="1701654"/>
            <a:ext cx="3924300" cy="2616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5"/>
          <p:cNvSpPr/>
          <p:nvPr/>
        </p:nvSpPr>
        <p:spPr>
          <a:xfrm>
            <a:off x="512023" y="331345"/>
            <a:ext cx="6417283"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sp>
        <p:nvSpPr>
          <p:cNvPr id="211" name="Google Shape;211;p15"/>
          <p:cNvSpPr txBox="1"/>
          <p:nvPr/>
        </p:nvSpPr>
        <p:spPr>
          <a:xfrm>
            <a:off x="537974" y="1026011"/>
            <a:ext cx="4611000" cy="2963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500"/>
              <a:buFont typeface="Arial"/>
              <a:buNone/>
            </a:pPr>
            <a:r>
              <a:rPr b="1" i="0" lang="es-PE" sz="1500" u="none" cap="none" strike="noStrike">
                <a:solidFill>
                  <a:schemeClr val="dk1"/>
                </a:solidFill>
                <a:latin typeface="Calibri"/>
                <a:ea typeface="Calibri"/>
                <a:cs typeface="Calibri"/>
                <a:sym typeface="Calibri"/>
              </a:rPr>
              <a:t>RECONOCIMIENTO </a:t>
            </a:r>
            <a:endParaRPr b="0" i="0" sz="1400" u="none" cap="none" strike="noStrike">
              <a:solidFill>
                <a:srgbClr val="000000"/>
              </a:solidFill>
              <a:latin typeface="Arial"/>
              <a:ea typeface="Arial"/>
              <a:cs typeface="Arial"/>
              <a:sym typeface="Arial"/>
            </a:endParaRPr>
          </a:p>
          <a:p>
            <a:pPr indent="-179388" lvl="0" marL="179388" marR="0" rtl="0" algn="l">
              <a:lnSpc>
                <a:spcPct val="100000"/>
              </a:lnSpc>
              <a:spcBef>
                <a:spcPts val="1500"/>
              </a:spcBef>
              <a:spcAft>
                <a:spcPts val="0"/>
              </a:spcAft>
              <a:buClr>
                <a:srgbClr val="8259A5"/>
              </a:buClr>
              <a:buSzPts val="1500"/>
              <a:buFont typeface="Arial"/>
              <a:buChar char="•"/>
            </a:pPr>
            <a:r>
              <a:rPr b="0" i="0" lang="es-PE" sz="1500" u="none" cap="none" strike="noStrike">
                <a:solidFill>
                  <a:schemeClr val="dk1"/>
                </a:solidFill>
                <a:latin typeface="Calibri"/>
                <a:ea typeface="Calibri"/>
                <a:cs typeface="Calibri"/>
                <a:sym typeface="Calibri"/>
              </a:rPr>
              <a:t>Los integrantes de los equipos innovadores no esperan que los gerentes se den cuenta que deben valorarlos, sino que lo hacen ellos mismos.  </a:t>
            </a:r>
            <a:endParaRPr b="0" i="0" sz="1400" u="none" cap="none" strike="noStrike">
              <a:solidFill>
                <a:srgbClr val="000000"/>
              </a:solidFill>
              <a:latin typeface="Arial"/>
              <a:ea typeface="Arial"/>
              <a:cs typeface="Arial"/>
              <a:sym typeface="Arial"/>
            </a:endParaRPr>
          </a:p>
          <a:p>
            <a:pPr indent="-84138" lvl="0" marL="179388" marR="0" rtl="0" algn="l">
              <a:lnSpc>
                <a:spcPct val="100000"/>
              </a:lnSpc>
              <a:spcBef>
                <a:spcPts val="0"/>
              </a:spcBef>
              <a:spcAft>
                <a:spcPts val="0"/>
              </a:spcAft>
              <a:buClr>
                <a:srgbClr val="8259A5"/>
              </a:buClr>
              <a:buSzPts val="1500"/>
              <a:buFont typeface="Arial"/>
              <a:buNone/>
            </a:pPr>
            <a:r>
              <a:t/>
            </a:r>
            <a:endParaRPr b="0" i="0" sz="1500" u="none" cap="none" strike="noStrike">
              <a:solidFill>
                <a:schemeClr val="dk1"/>
              </a:solidFill>
              <a:latin typeface="Calibri"/>
              <a:ea typeface="Calibri"/>
              <a:cs typeface="Calibri"/>
              <a:sym typeface="Calibri"/>
            </a:endParaRPr>
          </a:p>
          <a:p>
            <a:pPr indent="-179388" lvl="0" marL="179388" marR="0" rtl="0" algn="l">
              <a:lnSpc>
                <a:spcPct val="100000"/>
              </a:lnSpc>
              <a:spcBef>
                <a:spcPts val="0"/>
              </a:spcBef>
              <a:spcAft>
                <a:spcPts val="0"/>
              </a:spcAft>
              <a:buClr>
                <a:srgbClr val="8259A5"/>
              </a:buClr>
              <a:buSzPts val="1500"/>
              <a:buFont typeface="Arial"/>
              <a:buChar char="•"/>
            </a:pPr>
            <a:r>
              <a:rPr b="0" i="0" lang="es-PE" sz="1500" u="none" cap="none" strike="noStrike">
                <a:solidFill>
                  <a:schemeClr val="dk1"/>
                </a:solidFill>
                <a:latin typeface="Calibri"/>
                <a:ea typeface="Calibri"/>
                <a:cs typeface="Calibri"/>
                <a:sym typeface="Calibri"/>
              </a:rPr>
              <a:t>Este reconocimiento entre pares es muy poderoso puesto que se genera desde el respeto.  </a:t>
            </a:r>
            <a:endParaRPr b="0" i="0" sz="1400" u="none" cap="none" strike="noStrike">
              <a:solidFill>
                <a:srgbClr val="000000"/>
              </a:solidFill>
              <a:latin typeface="Arial"/>
              <a:ea typeface="Arial"/>
              <a:cs typeface="Arial"/>
              <a:sym typeface="Arial"/>
            </a:endParaRPr>
          </a:p>
          <a:p>
            <a:pPr indent="-84138" lvl="0" marL="179388" marR="0" rtl="0" algn="l">
              <a:lnSpc>
                <a:spcPct val="100000"/>
              </a:lnSpc>
              <a:spcBef>
                <a:spcPts val="0"/>
              </a:spcBef>
              <a:spcAft>
                <a:spcPts val="0"/>
              </a:spcAft>
              <a:buClr>
                <a:srgbClr val="8259A5"/>
              </a:buClr>
              <a:buSzPts val="1500"/>
              <a:buFont typeface="Arial"/>
              <a:buNone/>
            </a:pPr>
            <a:r>
              <a:t/>
            </a:r>
            <a:endParaRPr b="0" i="0" sz="1500" u="none" cap="none" strike="noStrike">
              <a:solidFill>
                <a:schemeClr val="dk1"/>
              </a:solidFill>
              <a:latin typeface="Calibri"/>
              <a:ea typeface="Calibri"/>
              <a:cs typeface="Calibri"/>
              <a:sym typeface="Calibri"/>
            </a:endParaRPr>
          </a:p>
          <a:p>
            <a:pPr indent="-179388" lvl="0" marL="179388" marR="0" rtl="0" algn="l">
              <a:lnSpc>
                <a:spcPct val="100000"/>
              </a:lnSpc>
              <a:spcBef>
                <a:spcPts val="0"/>
              </a:spcBef>
              <a:spcAft>
                <a:spcPts val="0"/>
              </a:spcAft>
              <a:buClr>
                <a:srgbClr val="8259A5"/>
              </a:buClr>
              <a:buSzPts val="1500"/>
              <a:buFont typeface="Arial"/>
              <a:buChar char="•"/>
            </a:pPr>
            <a:r>
              <a:rPr b="0" i="0" lang="es-PE" sz="1500" u="none" cap="none" strike="noStrike">
                <a:solidFill>
                  <a:schemeClr val="dk1"/>
                </a:solidFill>
                <a:latin typeface="Calibri"/>
                <a:ea typeface="Calibri"/>
                <a:cs typeface="Calibri"/>
                <a:sym typeface="Calibri"/>
              </a:rPr>
              <a:t>Los grandes líderes se han dado cuenta de que el reconocimiento es clave para que las personas se centren en las metas y el grupo se cohesiona.  </a:t>
            </a:r>
            <a:endParaRPr b="0" i="0" sz="1400" u="none" cap="none" strike="noStrike">
              <a:solidFill>
                <a:srgbClr val="000000"/>
              </a:solidFill>
              <a:latin typeface="Arial"/>
              <a:ea typeface="Arial"/>
              <a:cs typeface="Arial"/>
              <a:sym typeface="Arial"/>
            </a:endParaRPr>
          </a:p>
          <a:p>
            <a:pPr indent="-84138" lvl="0" marL="179388" marR="0" rtl="0" algn="l">
              <a:lnSpc>
                <a:spcPct val="100000"/>
              </a:lnSpc>
              <a:spcBef>
                <a:spcPts val="0"/>
              </a:spcBef>
              <a:spcAft>
                <a:spcPts val="0"/>
              </a:spcAft>
              <a:buClr>
                <a:srgbClr val="8259A5"/>
              </a:buClr>
              <a:buSzPts val="1500"/>
              <a:buFont typeface="Arial"/>
              <a:buNone/>
            </a:pPr>
            <a:r>
              <a:t/>
            </a:r>
            <a:endParaRPr b="0" i="0" sz="1500" u="none" cap="none" strike="noStrike">
              <a:solidFill>
                <a:schemeClr val="dk1"/>
              </a:solidFill>
              <a:latin typeface="Calibri"/>
              <a:ea typeface="Calibri"/>
              <a:cs typeface="Calibri"/>
              <a:sym typeface="Calibri"/>
            </a:endParaRPr>
          </a:p>
        </p:txBody>
      </p:sp>
      <p:pic>
        <p:nvPicPr>
          <p:cNvPr id="212" name="Google Shape;212;p15"/>
          <p:cNvPicPr preferRelativeResize="0"/>
          <p:nvPr/>
        </p:nvPicPr>
        <p:blipFill rotWithShape="1">
          <a:blip r:embed="rId3">
            <a:alphaModFix/>
          </a:blip>
          <a:srcRect b="0" l="11490" r="14742" t="0"/>
          <a:stretch/>
        </p:blipFill>
        <p:spPr>
          <a:xfrm>
            <a:off x="5726359" y="859211"/>
            <a:ext cx="2771775" cy="375761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16"/>
          <p:cNvSpPr/>
          <p:nvPr/>
        </p:nvSpPr>
        <p:spPr>
          <a:xfrm>
            <a:off x="512023" y="331345"/>
            <a:ext cx="6417283"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sp>
        <p:nvSpPr>
          <p:cNvPr id="218" name="Google Shape;218;p16"/>
          <p:cNvSpPr txBox="1"/>
          <p:nvPr/>
        </p:nvSpPr>
        <p:spPr>
          <a:xfrm>
            <a:off x="511341" y="1127360"/>
            <a:ext cx="4620496" cy="15773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500"/>
              <a:buFont typeface="Arial"/>
              <a:buNone/>
            </a:pPr>
            <a:r>
              <a:rPr b="1" i="0" lang="es-PE" sz="1500" u="none" cap="none" strike="noStrike">
                <a:solidFill>
                  <a:schemeClr val="dk1"/>
                </a:solidFill>
                <a:latin typeface="Calibri"/>
                <a:ea typeface="Calibri"/>
                <a:cs typeface="Calibri"/>
                <a:sym typeface="Calibri"/>
              </a:rPr>
              <a:t>RECONOCIMIENTO </a:t>
            </a:r>
            <a:endParaRPr b="0" i="0" sz="1400" u="none" cap="none" strike="noStrike">
              <a:solidFill>
                <a:srgbClr val="000000"/>
              </a:solidFill>
              <a:latin typeface="Arial"/>
              <a:ea typeface="Arial"/>
              <a:cs typeface="Arial"/>
              <a:sym typeface="Arial"/>
            </a:endParaRPr>
          </a:p>
          <a:p>
            <a:pPr indent="-179388" lvl="0" marL="179388" marR="0" rtl="0" algn="l">
              <a:lnSpc>
                <a:spcPct val="100000"/>
              </a:lnSpc>
              <a:spcBef>
                <a:spcPts val="1500"/>
              </a:spcBef>
              <a:spcAft>
                <a:spcPts val="0"/>
              </a:spcAft>
              <a:buClr>
                <a:srgbClr val="8259A5"/>
              </a:buClr>
              <a:buSzPts val="1500"/>
              <a:buFont typeface="Arial"/>
              <a:buChar char="•"/>
            </a:pPr>
            <a:r>
              <a:rPr b="0" i="0" lang="es-PE" sz="1500" u="none" cap="none" strike="noStrike">
                <a:solidFill>
                  <a:schemeClr val="dk1"/>
                </a:solidFill>
                <a:latin typeface="Calibri"/>
                <a:ea typeface="Calibri"/>
                <a:cs typeface="Calibri"/>
                <a:sym typeface="Calibri"/>
              </a:rPr>
              <a:t>Los equipos innovadores se basan en la apreciación y tienen una buena razón para hacerlo:  cuando se pone en práctica el reconocimiento coordinado con los 4 básicos, el rendimiento del equipo se acelera, así como la competencia personal y el espíritu de equipo.</a:t>
            </a:r>
            <a:endParaRPr b="0" i="0" sz="1400" u="none" cap="none" strike="noStrike">
              <a:solidFill>
                <a:srgbClr val="000000"/>
              </a:solidFill>
              <a:latin typeface="Arial"/>
              <a:ea typeface="Arial"/>
              <a:cs typeface="Arial"/>
              <a:sym typeface="Arial"/>
            </a:endParaRPr>
          </a:p>
        </p:txBody>
      </p:sp>
      <p:pic>
        <p:nvPicPr>
          <p:cNvPr id="219" name="Google Shape;219;p16"/>
          <p:cNvPicPr preferRelativeResize="0"/>
          <p:nvPr/>
        </p:nvPicPr>
        <p:blipFill rotWithShape="1">
          <a:blip r:embed="rId3">
            <a:alphaModFix/>
          </a:blip>
          <a:srcRect b="0" l="11490" r="14742" t="0"/>
          <a:stretch/>
        </p:blipFill>
        <p:spPr>
          <a:xfrm>
            <a:off x="5726359" y="859211"/>
            <a:ext cx="2771775" cy="375761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17"/>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26" name="Google Shape;226;p17"/>
          <p:cNvSpPr/>
          <p:nvPr/>
        </p:nvSpPr>
        <p:spPr>
          <a:xfrm>
            <a:off x="424252" y="3703125"/>
            <a:ext cx="7966170"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000000"/>
              </a:buClr>
              <a:buSzPts val="2800"/>
              <a:buFont typeface="Arial"/>
              <a:buNone/>
            </a:pPr>
            <a:r>
              <a:rPr b="1" i="0" lang="es-PE" sz="2800" u="none" cap="none" strike="noStrike">
                <a:solidFill>
                  <a:schemeClr val="lt1"/>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8"/>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sp>
        <p:nvSpPr>
          <p:cNvPr id="233" name="Google Shape;233;p18"/>
          <p:cNvSpPr txBox="1"/>
          <p:nvPr/>
        </p:nvSpPr>
        <p:spPr>
          <a:xfrm>
            <a:off x="512025" y="970963"/>
            <a:ext cx="3844075" cy="246221"/>
          </a:xfrm>
          <a:prstGeom prst="rect">
            <a:avLst/>
          </a:prstGeom>
          <a:noFill/>
          <a:ln>
            <a:noFill/>
          </a:ln>
        </p:spPr>
        <p:txBody>
          <a:bodyPr anchorCtr="0" anchor="t" bIns="0" lIns="0" spcFirstLastPara="1" rIns="0" wrap="square" tIns="0">
            <a:spAutoFit/>
          </a:bodyPr>
          <a:lstStyle/>
          <a:p>
            <a:pPr indent="0" lvl="0" marL="11113"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DEFINICIÓN</a:t>
            </a:r>
            <a:endParaRPr b="0" i="0" sz="1400" u="none" cap="none" strike="noStrike">
              <a:solidFill>
                <a:srgbClr val="000000"/>
              </a:solidFill>
              <a:latin typeface="Arial"/>
              <a:ea typeface="Arial"/>
              <a:cs typeface="Arial"/>
              <a:sym typeface="Arial"/>
            </a:endParaRPr>
          </a:p>
        </p:txBody>
      </p:sp>
      <p:sp>
        <p:nvSpPr>
          <p:cNvPr id="234" name="Google Shape;234;p18"/>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235" name="Google Shape;235;p18"/>
          <p:cNvSpPr txBox="1"/>
          <p:nvPr/>
        </p:nvSpPr>
        <p:spPr>
          <a:xfrm>
            <a:off x="512025" y="1258253"/>
            <a:ext cx="8128738" cy="710552"/>
          </a:xfrm>
          <a:prstGeom prst="rect">
            <a:avLst/>
          </a:prstGeom>
          <a:solidFill>
            <a:srgbClr val="DAEEF3"/>
          </a:solidFill>
          <a:ln>
            <a:noFill/>
          </a:ln>
        </p:spPr>
        <p:txBody>
          <a:bodyPr anchorCtr="0" anchor="t" bIns="108000" lIns="108000" spcFirstLastPara="1" rIns="108000" wrap="square" tIns="108000">
            <a:spAutoFit/>
          </a:bodyPr>
          <a:lstStyle/>
          <a:p>
            <a:pPr indent="0" lvl="0" marL="11725" marR="0" rtl="0" algn="l">
              <a:lnSpc>
                <a:spcPct val="100000"/>
              </a:lnSpc>
              <a:spcBef>
                <a:spcPts val="0"/>
              </a:spcBef>
              <a:spcAft>
                <a:spcPts val="0"/>
              </a:spcAft>
              <a:buClr>
                <a:srgbClr val="000000"/>
              </a:buClr>
              <a:buSzPts val="1600"/>
              <a:buFont typeface="Arial"/>
              <a:buNone/>
            </a:pPr>
            <a:r>
              <a:rPr b="1" i="1" lang="es-PE" sz="1600" u="none" cap="none" strike="noStrike">
                <a:solidFill>
                  <a:schemeClr val="dk1"/>
                </a:solidFill>
                <a:latin typeface="Calibri"/>
                <a:ea typeface="Calibri"/>
                <a:cs typeface="Calibri"/>
                <a:sym typeface="Calibri"/>
              </a:rPr>
              <a:t>“Grupo de personas que se organizan de manera planificada  para lograr un objetivo común en el tiempo previsto de ejecución”.</a:t>
            </a:r>
            <a:endParaRPr b="0" i="0" sz="1400" u="none" cap="none" strike="noStrike">
              <a:solidFill>
                <a:srgbClr val="000000"/>
              </a:solidFill>
              <a:latin typeface="Arial"/>
              <a:ea typeface="Arial"/>
              <a:cs typeface="Arial"/>
              <a:sym typeface="Arial"/>
            </a:endParaRPr>
          </a:p>
        </p:txBody>
      </p:sp>
      <p:pic>
        <p:nvPicPr>
          <p:cNvPr id="236" name="Google Shape;236;p18"/>
          <p:cNvPicPr preferRelativeResize="0"/>
          <p:nvPr/>
        </p:nvPicPr>
        <p:blipFill rotWithShape="1">
          <a:blip r:embed="rId3">
            <a:alphaModFix/>
          </a:blip>
          <a:srcRect b="12715" l="0" r="0" t="6746"/>
          <a:stretch/>
        </p:blipFill>
        <p:spPr>
          <a:xfrm>
            <a:off x="1222251" y="2175327"/>
            <a:ext cx="6699499" cy="275179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descr="Niveles de Evolución de Equipos de trabajo (Parte 1) – Giovanny Cifuentes |  Agile Consultant &amp;amp; Trainer" id="242" name="Google Shape;242;p19"/>
          <p:cNvPicPr preferRelativeResize="0"/>
          <p:nvPr/>
        </p:nvPicPr>
        <p:blipFill rotWithShape="1">
          <a:blip r:embed="rId3">
            <a:alphaModFix/>
          </a:blip>
          <a:srcRect b="8038" l="0" r="0" t="3164"/>
          <a:stretch/>
        </p:blipFill>
        <p:spPr>
          <a:xfrm>
            <a:off x="1406001" y="2027499"/>
            <a:ext cx="6331997" cy="3198842"/>
          </a:xfrm>
          <a:prstGeom prst="rect">
            <a:avLst/>
          </a:prstGeom>
          <a:noFill/>
          <a:ln>
            <a:noFill/>
          </a:ln>
        </p:spPr>
      </p:pic>
      <p:sp>
        <p:nvSpPr>
          <p:cNvPr id="243" name="Google Shape;243;p19"/>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sp>
        <p:nvSpPr>
          <p:cNvPr id="244" name="Google Shape;244;p19"/>
          <p:cNvSpPr txBox="1"/>
          <p:nvPr/>
        </p:nvSpPr>
        <p:spPr>
          <a:xfrm>
            <a:off x="533182" y="862486"/>
            <a:ext cx="2482845" cy="246221"/>
          </a:xfrm>
          <a:prstGeom prst="rect">
            <a:avLst/>
          </a:prstGeom>
          <a:noFill/>
          <a:ln>
            <a:noFill/>
          </a:ln>
        </p:spPr>
        <p:txBody>
          <a:bodyPr anchorCtr="0" anchor="t" bIns="0" lIns="0" spcFirstLastPara="1" rIns="0" wrap="square" tIns="0">
            <a:spAutoFit/>
          </a:bodyPr>
          <a:lstStyle/>
          <a:p>
            <a:pPr indent="0" lvl="0" marL="11113"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DEFINICIÓN RAE</a:t>
            </a:r>
            <a:endParaRPr b="0" i="0" sz="1400" u="none" cap="none" strike="noStrike">
              <a:solidFill>
                <a:srgbClr val="000000"/>
              </a:solidFill>
              <a:latin typeface="Arial"/>
              <a:ea typeface="Arial"/>
              <a:cs typeface="Arial"/>
              <a:sym typeface="Arial"/>
            </a:endParaRPr>
          </a:p>
        </p:txBody>
      </p:sp>
      <p:sp>
        <p:nvSpPr>
          <p:cNvPr id="245" name="Google Shape;245;p19"/>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246" name="Google Shape;246;p19"/>
          <p:cNvSpPr txBox="1"/>
          <p:nvPr/>
        </p:nvSpPr>
        <p:spPr>
          <a:xfrm>
            <a:off x="533181" y="1450192"/>
            <a:ext cx="8180351" cy="464331"/>
          </a:xfrm>
          <a:prstGeom prst="rect">
            <a:avLst/>
          </a:prstGeom>
          <a:solidFill>
            <a:srgbClr val="DAEEF3"/>
          </a:solidFill>
          <a:ln>
            <a:noFill/>
          </a:ln>
        </p:spPr>
        <p:txBody>
          <a:bodyPr anchorCtr="0" anchor="t" bIns="108000" lIns="108000" spcFirstLastPara="1" rIns="108000" wrap="square" tIns="108000">
            <a:spAutoFit/>
          </a:bodyPr>
          <a:lstStyle/>
          <a:p>
            <a:pPr indent="0" lvl="0" marL="11725" marR="0" rtl="0" algn="l">
              <a:lnSpc>
                <a:spcPct val="100000"/>
              </a:lnSpc>
              <a:spcBef>
                <a:spcPts val="0"/>
              </a:spcBef>
              <a:spcAft>
                <a:spcPts val="0"/>
              </a:spcAft>
              <a:buClr>
                <a:srgbClr val="000000"/>
              </a:buClr>
              <a:buSzPts val="1600"/>
              <a:buFont typeface="Arial"/>
              <a:buNone/>
            </a:pPr>
            <a:r>
              <a:rPr b="1" i="1" lang="es-PE" sz="1600" u="none" cap="none" strike="noStrike">
                <a:solidFill>
                  <a:schemeClr val="dk1"/>
                </a:solidFill>
                <a:latin typeface="Calibri"/>
                <a:ea typeface="Calibri"/>
                <a:cs typeface="Calibri"/>
                <a:sym typeface="Calibri"/>
              </a:rPr>
              <a:t>“Grupo de personas organizado para una investigación o servicio determinados”.</a:t>
            </a:r>
            <a:endParaRPr b="1" i="1" sz="1600" u="none" cap="none" strike="noStrike">
              <a:solidFill>
                <a:schemeClr val="dk1"/>
              </a:solidFill>
              <a:latin typeface="Calibri"/>
              <a:ea typeface="Calibri"/>
              <a:cs typeface="Calibri"/>
              <a:sym typeface="Calibri"/>
            </a:endParaRPr>
          </a:p>
        </p:txBody>
      </p:sp>
      <p:pic>
        <p:nvPicPr>
          <p:cNvPr descr="Estas son las novedades del «Diccionario de la lengua española» -  Ultravioleta" id="247" name="Google Shape;247;p19"/>
          <p:cNvPicPr preferRelativeResize="0"/>
          <p:nvPr/>
        </p:nvPicPr>
        <p:blipFill rotWithShape="1">
          <a:blip r:embed="rId4">
            <a:alphaModFix/>
          </a:blip>
          <a:srcRect b="0" l="0" r="0" t="0"/>
          <a:stretch/>
        </p:blipFill>
        <p:spPr>
          <a:xfrm>
            <a:off x="6127975" y="160322"/>
            <a:ext cx="2585557" cy="1206068"/>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 name="Shape 34"/>
        <p:cNvGrpSpPr/>
        <p:nvPr/>
      </p:nvGrpSpPr>
      <p:grpSpPr>
        <a:xfrm>
          <a:off x="0" y="0"/>
          <a:ext cx="0" cy="0"/>
          <a:chOff x="0" y="0"/>
          <a:chExt cx="0" cy="0"/>
        </a:xfrm>
      </p:grpSpPr>
      <p:sp>
        <p:nvSpPr>
          <p:cNvPr id="35" name="Google Shape;35;p2"/>
          <p:cNvSpPr txBox="1"/>
          <p:nvPr/>
        </p:nvSpPr>
        <p:spPr>
          <a:xfrm>
            <a:off x="512024" y="970963"/>
            <a:ext cx="7719531" cy="3200876"/>
          </a:xfrm>
          <a:prstGeom prst="rect">
            <a:avLst/>
          </a:prstGeom>
          <a:noFill/>
          <a:ln>
            <a:noFill/>
          </a:ln>
        </p:spPr>
        <p:txBody>
          <a:bodyPr anchorCtr="0" anchor="t" bIns="0" lIns="0" spcFirstLastPara="1" rIns="0" wrap="square" tIns="0">
            <a:spAutoFit/>
          </a:bodyPr>
          <a:lstStyle/>
          <a:p>
            <a:pPr indent="-174625" lvl="0" marL="185738"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Construir un equipo es una tarea compleja, pero no imposible. Requiere una serie de condiciones: tener una meta o propósito, reunir a las personas que crean y deseen dicho propósito, poniendo todo su conocimiento y esfuerzo por ellos mismos, saber sobrellevar las dificultades y obstáculos, adaptarse a los cambios.</a:t>
            </a:r>
            <a:endParaRPr b="0" i="0" sz="1400" u="none" cap="none" strike="noStrike">
              <a:solidFill>
                <a:srgbClr val="000000"/>
              </a:solidFill>
              <a:latin typeface="Arial"/>
              <a:ea typeface="Arial"/>
              <a:cs typeface="Arial"/>
              <a:sym typeface="Arial"/>
            </a:endParaRPr>
          </a:p>
          <a:p>
            <a:pPr indent="-73025" lvl="0" marL="185738"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174625" lvl="0" marL="185738"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¿Qué necesitas conocer para construir y formar un equipo?</a:t>
            </a:r>
            <a:endParaRPr b="0" i="0" sz="1400" u="none" cap="none" strike="noStrike">
              <a:solidFill>
                <a:srgbClr val="000000"/>
              </a:solidFill>
              <a:latin typeface="Arial"/>
              <a:ea typeface="Arial"/>
              <a:cs typeface="Arial"/>
              <a:sym typeface="Arial"/>
            </a:endParaRPr>
          </a:p>
          <a:p>
            <a:pPr indent="-73025" lvl="0" marL="185738"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174625" lvl="0" marL="185738"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Para lograr este objetivo, en esta sesión:</a:t>
            </a:r>
            <a:endParaRPr b="0" i="0" sz="1400" u="none" cap="none" strike="noStrike">
              <a:solidFill>
                <a:srgbClr val="000000"/>
              </a:solidFill>
              <a:latin typeface="Arial"/>
              <a:ea typeface="Arial"/>
              <a:cs typeface="Arial"/>
              <a:sym typeface="Arial"/>
            </a:endParaRPr>
          </a:p>
          <a:p>
            <a:pPr indent="-174625" lvl="1" marL="642938"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Aprenderás cómo crear una convivencia saludable en el equipo.</a:t>
            </a:r>
            <a:endParaRPr b="0" i="0" sz="1400" u="none" cap="none" strike="noStrike">
              <a:solidFill>
                <a:srgbClr val="000000"/>
              </a:solidFill>
              <a:latin typeface="Arial"/>
              <a:ea typeface="Arial"/>
              <a:cs typeface="Arial"/>
              <a:sym typeface="Arial"/>
            </a:endParaRPr>
          </a:p>
          <a:p>
            <a:pPr indent="-174625" lvl="1" marL="642938"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Conocerás la definición de equipo</a:t>
            </a:r>
            <a:endParaRPr b="0" i="0" sz="1400" u="none" cap="none" strike="noStrike">
              <a:solidFill>
                <a:srgbClr val="000000"/>
              </a:solidFill>
              <a:latin typeface="Arial"/>
              <a:ea typeface="Arial"/>
              <a:cs typeface="Arial"/>
              <a:sym typeface="Arial"/>
            </a:endParaRPr>
          </a:p>
          <a:p>
            <a:pPr indent="-174625" lvl="1" marL="642938"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Comprenderás la relevancia de la sinergia en las organizaciones</a:t>
            </a:r>
            <a:endParaRPr b="0" i="0" sz="1400" u="none" cap="none" strike="noStrike">
              <a:solidFill>
                <a:srgbClr val="000000"/>
              </a:solidFill>
              <a:latin typeface="Arial"/>
              <a:ea typeface="Arial"/>
              <a:cs typeface="Arial"/>
              <a:sym typeface="Arial"/>
            </a:endParaRPr>
          </a:p>
          <a:p>
            <a:pPr indent="-174625" lvl="1" marL="642938"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Conocerás los tipos de cultura organizacional y de equipo</a:t>
            </a:r>
            <a:endParaRPr b="0" i="0" sz="1400" u="none" cap="none" strike="noStrike">
              <a:solidFill>
                <a:srgbClr val="000000"/>
              </a:solidFill>
              <a:latin typeface="Arial"/>
              <a:ea typeface="Arial"/>
              <a:cs typeface="Arial"/>
              <a:sym typeface="Arial"/>
            </a:endParaRPr>
          </a:p>
          <a:p>
            <a:pPr indent="-73025" lvl="0" marL="185738"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p:txBody>
      </p:sp>
      <p:sp>
        <p:nvSpPr>
          <p:cNvPr id="36" name="Google Shape;36;p2"/>
          <p:cNvSpPr/>
          <p:nvPr/>
        </p:nvSpPr>
        <p:spPr>
          <a:xfrm>
            <a:off x="512024" y="331345"/>
            <a:ext cx="194580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INTRODUCCIÓN</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sp>
        <p:nvSpPr>
          <p:cNvPr id="254" name="Google Shape;254;p20"/>
          <p:cNvSpPr txBox="1"/>
          <p:nvPr/>
        </p:nvSpPr>
        <p:spPr>
          <a:xfrm>
            <a:off x="503237" y="772314"/>
            <a:ext cx="3844200" cy="4171200"/>
          </a:xfrm>
          <a:prstGeom prst="rect">
            <a:avLst/>
          </a:prstGeom>
          <a:noFill/>
          <a:ln>
            <a:noFill/>
          </a:ln>
        </p:spPr>
        <p:txBody>
          <a:bodyPr anchorCtr="0" anchor="t" bIns="0" lIns="0" spcFirstLastPara="1" rIns="0" wrap="square" tIns="0">
            <a:spAutoFit/>
          </a:bodyPr>
          <a:lstStyle/>
          <a:p>
            <a:pPr indent="0" lvl="0" marL="11113"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DEFINICIÓN</a:t>
            </a:r>
            <a:endParaRPr b="0" i="0" sz="1400" u="none" cap="none" strike="noStrike">
              <a:solidFill>
                <a:srgbClr val="000000"/>
              </a:solidFill>
              <a:latin typeface="Arial"/>
              <a:ea typeface="Arial"/>
              <a:cs typeface="Arial"/>
              <a:sym typeface="Arial"/>
            </a:endParaRPr>
          </a:p>
          <a:p>
            <a:pPr indent="-169863" lvl="0" marL="180975" marR="0" rtl="0" algn="l">
              <a:lnSpc>
                <a:spcPct val="100000"/>
              </a:lnSpc>
              <a:spcBef>
                <a:spcPts val="0"/>
              </a:spcBef>
              <a:spcAft>
                <a:spcPts val="0"/>
              </a:spcAft>
              <a:buClr>
                <a:schemeClr val="dk1"/>
              </a:buClr>
              <a:buSzPts val="1500"/>
              <a:buFont typeface="Arial"/>
              <a:buChar char="•"/>
            </a:pPr>
            <a:r>
              <a:rPr b="0" i="0" lang="es-PE" sz="1500" u="none" cap="none" strike="noStrike">
                <a:solidFill>
                  <a:schemeClr val="dk1"/>
                </a:solidFill>
                <a:latin typeface="Calibri"/>
                <a:ea typeface="Calibri"/>
                <a:cs typeface="Calibri"/>
                <a:sym typeface="Calibri"/>
              </a:rPr>
              <a:t>“Es la resultante de integrar ayuda a terceros, intercambio de información, integración al logro de objetivos grupales, fomento de la colaboración en el equipo, mantenimiento de la armonía en el equipo, cohesión y espíritu de grupo”</a:t>
            </a:r>
            <a:r>
              <a:rPr lang="es-PE" sz="1500">
                <a:solidFill>
                  <a:schemeClr val="dk1"/>
                </a:solidFill>
                <a:latin typeface="Calibri"/>
                <a:ea typeface="Calibri"/>
                <a:cs typeface="Calibri"/>
                <a:sym typeface="Calibri"/>
              </a:rPr>
              <a:t> </a:t>
            </a:r>
            <a:r>
              <a:rPr b="0" i="0" lang="es-PE" sz="1500" u="none" cap="none" strike="noStrike">
                <a:solidFill>
                  <a:schemeClr val="dk1"/>
                </a:solidFill>
                <a:latin typeface="Calibri"/>
                <a:ea typeface="Calibri"/>
                <a:cs typeface="Calibri"/>
                <a:sym typeface="Calibri"/>
              </a:rPr>
              <a:t>(Ceneval, 2006). </a:t>
            </a:r>
            <a:endParaRPr b="0" i="0" sz="1400" u="none" cap="none" strike="noStrike">
              <a:solidFill>
                <a:srgbClr val="000000"/>
              </a:solidFill>
              <a:latin typeface="Arial"/>
              <a:ea typeface="Arial"/>
              <a:cs typeface="Arial"/>
              <a:sym typeface="Arial"/>
            </a:endParaRPr>
          </a:p>
          <a:p>
            <a:pPr indent="-74613"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chemeClr val="dk1"/>
              </a:solidFill>
              <a:latin typeface="Calibri"/>
              <a:ea typeface="Calibri"/>
              <a:cs typeface="Calibri"/>
              <a:sym typeface="Calibri"/>
            </a:endParaRPr>
          </a:p>
          <a:p>
            <a:pPr indent="-169863" lvl="0" marL="180975" marR="0" rtl="0" algn="l">
              <a:lnSpc>
                <a:spcPct val="100000"/>
              </a:lnSpc>
              <a:spcBef>
                <a:spcPts val="0"/>
              </a:spcBef>
              <a:spcAft>
                <a:spcPts val="0"/>
              </a:spcAft>
              <a:buClr>
                <a:schemeClr val="dk1"/>
              </a:buClr>
              <a:buSzPts val="1500"/>
              <a:buFont typeface="Arial"/>
              <a:buChar char="•"/>
            </a:pPr>
            <a:r>
              <a:rPr b="0" i="0" lang="es-PE" sz="1500" u="none" cap="none" strike="noStrike">
                <a:solidFill>
                  <a:schemeClr val="dk1"/>
                </a:solidFill>
                <a:latin typeface="Calibri"/>
                <a:ea typeface="Calibri"/>
                <a:cs typeface="Calibri"/>
                <a:sym typeface="Calibri"/>
              </a:rPr>
              <a:t> “Número reducido de personas con capacidades complementarias, comprometidas con un propósito, un objetivo de trabajo y un planeamiento comunes y con responsabilidad mutua compartida" (Katzenbach &amp; Smith, 2004).</a:t>
            </a:r>
            <a:endParaRPr b="0" i="0" sz="1400" u="none" cap="none" strike="noStrike">
              <a:solidFill>
                <a:srgbClr val="000000"/>
              </a:solidFill>
              <a:latin typeface="Arial"/>
              <a:ea typeface="Arial"/>
              <a:cs typeface="Arial"/>
              <a:sym typeface="Arial"/>
            </a:endParaRPr>
          </a:p>
          <a:p>
            <a:pPr indent="-74613" lvl="0" marL="180975" marR="0" rtl="0" algn="l">
              <a:lnSpc>
                <a:spcPct val="100000"/>
              </a:lnSpc>
              <a:spcBef>
                <a:spcPts val="0"/>
              </a:spcBef>
              <a:spcAft>
                <a:spcPts val="0"/>
              </a:spcAft>
              <a:buClr>
                <a:schemeClr val="dk1"/>
              </a:buClr>
              <a:buSzPts val="1500"/>
              <a:buFont typeface="Arial"/>
              <a:buNone/>
            </a:pPr>
            <a:r>
              <a:t/>
            </a:r>
            <a:endParaRPr b="0" i="0" sz="1500" u="none" cap="none" strike="noStrike">
              <a:solidFill>
                <a:schemeClr val="dk1"/>
              </a:solidFill>
              <a:latin typeface="Calibri"/>
              <a:ea typeface="Calibri"/>
              <a:cs typeface="Calibri"/>
              <a:sym typeface="Calibri"/>
            </a:endParaRPr>
          </a:p>
          <a:p>
            <a:pPr indent="-169863" lvl="0" marL="180975" marR="0" rtl="0" algn="l">
              <a:lnSpc>
                <a:spcPct val="100000"/>
              </a:lnSpc>
              <a:spcBef>
                <a:spcPts val="0"/>
              </a:spcBef>
              <a:spcAft>
                <a:spcPts val="0"/>
              </a:spcAft>
              <a:buClr>
                <a:schemeClr val="dk1"/>
              </a:buClr>
              <a:buSzPts val="1500"/>
              <a:buFont typeface="Arial"/>
              <a:buChar char="•"/>
            </a:pPr>
            <a:r>
              <a:rPr b="0" i="0" lang="es-PE" sz="1500" u="none" cap="none" strike="noStrike">
                <a:solidFill>
                  <a:schemeClr val="dk1"/>
                </a:solidFill>
                <a:latin typeface="Calibri"/>
                <a:ea typeface="Calibri"/>
                <a:cs typeface="Calibri"/>
                <a:sym typeface="Calibri"/>
              </a:rPr>
              <a:t>"Un equipo es un conjunto de personas que realizan una tarea para alcanzar resultados"</a:t>
            </a:r>
            <a:r>
              <a:rPr lang="es-PE" sz="1500">
                <a:solidFill>
                  <a:schemeClr val="dk1"/>
                </a:solidFill>
                <a:latin typeface="Calibri"/>
                <a:ea typeface="Calibri"/>
                <a:cs typeface="Calibri"/>
                <a:sym typeface="Calibri"/>
              </a:rPr>
              <a:t> </a:t>
            </a:r>
            <a:r>
              <a:rPr b="0" i="0" lang="es-PE" sz="1500" u="none" cap="none" strike="noStrike">
                <a:solidFill>
                  <a:schemeClr val="dk1"/>
                </a:solidFill>
                <a:latin typeface="Calibri"/>
                <a:ea typeface="Calibri"/>
                <a:cs typeface="Calibri"/>
                <a:sym typeface="Calibri"/>
              </a:rPr>
              <a:t>(Fainstein, 2000).</a:t>
            </a:r>
            <a:endParaRPr b="0" i="0" sz="1400" u="none" cap="none" strike="noStrike">
              <a:solidFill>
                <a:srgbClr val="000000"/>
              </a:solidFill>
              <a:latin typeface="Arial"/>
              <a:ea typeface="Arial"/>
              <a:cs typeface="Arial"/>
              <a:sym typeface="Arial"/>
            </a:endParaRPr>
          </a:p>
        </p:txBody>
      </p:sp>
      <p:pic>
        <p:nvPicPr>
          <p:cNvPr id="255" name="Google Shape;255;p20"/>
          <p:cNvPicPr preferRelativeResize="0"/>
          <p:nvPr/>
        </p:nvPicPr>
        <p:blipFill rotWithShape="1">
          <a:blip r:embed="rId3">
            <a:alphaModFix/>
          </a:blip>
          <a:srcRect b="0" l="38876" r="0" t="1965"/>
          <a:stretch/>
        </p:blipFill>
        <p:spPr>
          <a:xfrm>
            <a:off x="4824413" y="715169"/>
            <a:ext cx="3816350" cy="428466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1"/>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sp>
        <p:nvSpPr>
          <p:cNvPr id="261" name="Google Shape;261;p21"/>
          <p:cNvSpPr/>
          <p:nvPr/>
        </p:nvSpPr>
        <p:spPr>
          <a:xfrm>
            <a:off x="4714611" y="2095602"/>
            <a:ext cx="3238152" cy="95410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1" i="1" lang="es-PE" sz="2800" u="none" cap="none" strike="noStrike">
                <a:solidFill>
                  <a:schemeClr val="dk1"/>
                </a:solidFill>
                <a:latin typeface="Calibri"/>
                <a:ea typeface="Calibri"/>
                <a:cs typeface="Calibri"/>
                <a:sym typeface="Calibri"/>
              </a:rPr>
              <a:t>¿Es lo mismo “grupo” y “equipo”?</a:t>
            </a:r>
            <a:endParaRPr b="0" i="0" sz="1400" u="none" cap="none" strike="noStrike">
              <a:solidFill>
                <a:srgbClr val="000000"/>
              </a:solidFill>
              <a:latin typeface="Arial"/>
              <a:ea typeface="Arial"/>
              <a:cs typeface="Arial"/>
              <a:sym typeface="Arial"/>
            </a:endParaRPr>
          </a:p>
        </p:txBody>
      </p:sp>
      <p:pic>
        <p:nvPicPr>
          <p:cNvPr descr="Depende&amp;quot; es la única respuesta a una “pregunta corta de inmigración” -  Vente a Canada" id="262" name="Google Shape;262;p21"/>
          <p:cNvPicPr preferRelativeResize="0"/>
          <p:nvPr/>
        </p:nvPicPr>
        <p:blipFill rotWithShape="1">
          <a:blip r:embed="rId3">
            <a:alphaModFix/>
          </a:blip>
          <a:srcRect b="0" l="22934" r="21031" t="0"/>
          <a:stretch/>
        </p:blipFill>
        <p:spPr>
          <a:xfrm>
            <a:off x="852175" y="885152"/>
            <a:ext cx="3307154" cy="394469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descr="Aislar tu casa de los ruidos de los vecinos - Rafael AislamientosRafael  Aislamientos" id="267" name="Google Shape;267;p22"/>
          <p:cNvPicPr preferRelativeResize="0"/>
          <p:nvPr/>
        </p:nvPicPr>
        <p:blipFill rotWithShape="1">
          <a:blip r:embed="rId3">
            <a:alphaModFix/>
          </a:blip>
          <a:srcRect b="0" l="0" r="0" t="0"/>
          <a:stretch/>
        </p:blipFill>
        <p:spPr>
          <a:xfrm>
            <a:off x="1258663" y="861134"/>
            <a:ext cx="6626674" cy="4250092"/>
          </a:xfrm>
          <a:prstGeom prst="rect">
            <a:avLst/>
          </a:prstGeom>
          <a:noFill/>
          <a:ln>
            <a:noFill/>
          </a:ln>
        </p:spPr>
      </p:pic>
      <p:sp>
        <p:nvSpPr>
          <p:cNvPr id="268" name="Google Shape;268;p22"/>
          <p:cNvSpPr/>
          <p:nvPr/>
        </p:nvSpPr>
        <p:spPr>
          <a:xfrm>
            <a:off x="402966" y="202659"/>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pic>
        <p:nvPicPr>
          <p:cNvPr descr="grupo Logo | Herramienta de diseño de logotipos gratuita de Flaming Text" id="269" name="Google Shape;269;p22"/>
          <p:cNvPicPr preferRelativeResize="0"/>
          <p:nvPr/>
        </p:nvPicPr>
        <p:blipFill rotWithShape="1">
          <a:blip r:embed="rId4">
            <a:alphaModFix/>
          </a:blip>
          <a:srcRect b="8571" l="0" r="0" t="0"/>
          <a:stretch/>
        </p:blipFill>
        <p:spPr>
          <a:xfrm>
            <a:off x="6196614" y="4040856"/>
            <a:ext cx="2754821" cy="1181720"/>
          </a:xfrm>
          <a:prstGeom prst="rect">
            <a:avLst/>
          </a:prstGeom>
          <a:noFill/>
          <a:ln>
            <a:noFill/>
          </a:ln>
        </p:spPr>
      </p:pic>
      <p:sp>
        <p:nvSpPr>
          <p:cNvPr id="270" name="Google Shape;270;p22"/>
          <p:cNvSpPr txBox="1"/>
          <p:nvPr/>
        </p:nvSpPr>
        <p:spPr>
          <a:xfrm>
            <a:off x="3072468" y="356243"/>
            <a:ext cx="2999064" cy="46166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b="1" i="1" lang="es-PE" sz="2400" u="none" cap="none" strike="noStrike">
                <a:solidFill>
                  <a:schemeClr val="dk1"/>
                </a:solidFill>
                <a:latin typeface="Calibri"/>
                <a:ea typeface="Calibri"/>
                <a:cs typeface="Calibri"/>
                <a:sym typeface="Calibri"/>
              </a:rPr>
              <a:t>Edificio de vecinos:</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3"/>
          <p:cNvSpPr/>
          <p:nvPr/>
        </p:nvSpPr>
        <p:spPr>
          <a:xfrm>
            <a:off x="402966" y="202659"/>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pic>
        <p:nvPicPr>
          <p:cNvPr descr="1,897,434 imágenes de Paradero - Imágenes, fotos y vectores de stock |  Shutterstock" id="276" name="Google Shape;276;p23"/>
          <p:cNvPicPr preferRelativeResize="0"/>
          <p:nvPr/>
        </p:nvPicPr>
        <p:blipFill rotWithShape="1">
          <a:blip r:embed="rId3">
            <a:alphaModFix/>
          </a:blip>
          <a:srcRect b="7730" l="0" r="0" t="0"/>
          <a:stretch/>
        </p:blipFill>
        <p:spPr>
          <a:xfrm>
            <a:off x="1145619" y="1364609"/>
            <a:ext cx="6852761" cy="3478196"/>
          </a:xfrm>
          <a:prstGeom prst="rect">
            <a:avLst/>
          </a:prstGeom>
          <a:noFill/>
          <a:ln>
            <a:noFill/>
          </a:ln>
        </p:spPr>
      </p:pic>
      <p:pic>
        <p:nvPicPr>
          <p:cNvPr descr="grupo Logo | Herramienta de diseño de logotipos gratuita de Flaming Text" id="277" name="Google Shape;277;p23"/>
          <p:cNvPicPr preferRelativeResize="0"/>
          <p:nvPr/>
        </p:nvPicPr>
        <p:blipFill rotWithShape="1">
          <a:blip r:embed="rId4">
            <a:alphaModFix/>
          </a:blip>
          <a:srcRect b="8571" l="0" r="0" t="0"/>
          <a:stretch/>
        </p:blipFill>
        <p:spPr>
          <a:xfrm>
            <a:off x="6196614" y="4040856"/>
            <a:ext cx="2754821" cy="1181720"/>
          </a:xfrm>
          <a:prstGeom prst="rect">
            <a:avLst/>
          </a:prstGeom>
          <a:noFill/>
          <a:ln>
            <a:noFill/>
          </a:ln>
        </p:spPr>
      </p:pic>
      <p:sp>
        <p:nvSpPr>
          <p:cNvPr id="278" name="Google Shape;278;p23"/>
          <p:cNvSpPr txBox="1"/>
          <p:nvPr/>
        </p:nvSpPr>
        <p:spPr>
          <a:xfrm>
            <a:off x="2426515" y="641362"/>
            <a:ext cx="3999451" cy="46166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b="1" i="1" lang="es-PE" sz="2400" u="none" cap="none" strike="noStrike">
                <a:solidFill>
                  <a:schemeClr val="dk1"/>
                </a:solidFill>
                <a:latin typeface="Calibri"/>
                <a:ea typeface="Calibri"/>
                <a:cs typeface="Calibri"/>
                <a:sym typeface="Calibri"/>
              </a:rPr>
              <a:t>Personas en un paradero:</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4"/>
          <p:cNvSpPr/>
          <p:nvPr/>
        </p:nvSpPr>
        <p:spPr>
          <a:xfrm>
            <a:off x="402966" y="202659"/>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sp>
        <p:nvSpPr>
          <p:cNvPr id="284" name="Google Shape;284;p24"/>
          <p:cNvSpPr/>
          <p:nvPr/>
        </p:nvSpPr>
        <p:spPr>
          <a:xfrm>
            <a:off x="2458205" y="648616"/>
            <a:ext cx="4227590" cy="418576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1" i="0" lang="es-PE" sz="3200" u="none" cap="none" strike="noStrike">
                <a:solidFill>
                  <a:schemeClr val="dk1"/>
                </a:solidFill>
                <a:latin typeface="Basic"/>
                <a:ea typeface="Basic"/>
                <a:cs typeface="Basic"/>
                <a:sym typeface="Basic"/>
              </a:rPr>
              <a:t>Un grupo es un conjunto de personas que tienen algo en común pero sus </a:t>
            </a:r>
            <a:r>
              <a:rPr b="1" i="0" lang="es-PE" sz="3200" u="sng" cap="none" strike="noStrike">
                <a:solidFill>
                  <a:schemeClr val="dk1"/>
                </a:solidFill>
                <a:latin typeface="Basic"/>
                <a:ea typeface="Basic"/>
                <a:cs typeface="Basic"/>
                <a:sym typeface="Basic"/>
              </a:rPr>
              <a:t>objetivos son individuales</a:t>
            </a:r>
            <a:r>
              <a:rPr b="1" i="0" lang="es-PE" sz="3200" u="none" cap="none" strike="noStrike">
                <a:solidFill>
                  <a:schemeClr val="dk1"/>
                </a:solidFill>
                <a:latin typeface="Basic"/>
                <a:ea typeface="Basic"/>
                <a:cs typeface="Basic"/>
                <a:sym typeface="Basic"/>
              </a:rPr>
              <a: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1200"/>
              </a:spcBef>
              <a:spcAft>
                <a:spcPts val="0"/>
              </a:spcAft>
              <a:buClr>
                <a:srgbClr val="000000"/>
              </a:buClr>
              <a:buSzPts val="3200"/>
              <a:buFont typeface="Arial"/>
              <a:buNone/>
            </a:pPr>
            <a:r>
              <a:rPr b="1" i="0" lang="es-PE" sz="3200" u="none" cap="none" strike="noStrike">
                <a:solidFill>
                  <a:schemeClr val="dk1"/>
                </a:solidFill>
                <a:latin typeface="Basic"/>
                <a:ea typeface="Basic"/>
                <a:cs typeface="Basic"/>
                <a:sym typeface="Basic"/>
              </a:rPr>
              <a:t>La </a:t>
            </a:r>
            <a:r>
              <a:rPr b="1" i="0" lang="es-PE" sz="3200" u="sng" cap="none" strike="noStrike">
                <a:solidFill>
                  <a:schemeClr val="dk1"/>
                </a:solidFill>
                <a:latin typeface="Basic"/>
                <a:ea typeface="Basic"/>
                <a:cs typeface="Basic"/>
                <a:sym typeface="Basic"/>
              </a:rPr>
              <a:t>confianza no es indispensable</a:t>
            </a:r>
            <a:r>
              <a:rPr b="1" i="0" lang="es-PE" sz="3200" u="none" cap="none" strike="noStrike">
                <a:solidFill>
                  <a:schemeClr val="dk1"/>
                </a:solidFill>
                <a:latin typeface="Basic"/>
                <a:ea typeface="Basic"/>
                <a:cs typeface="Basic"/>
                <a:sym typeface="Basic"/>
              </a:rPr>
              <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5"/>
          <p:cNvSpPr/>
          <p:nvPr/>
        </p:nvSpPr>
        <p:spPr>
          <a:xfrm>
            <a:off x="402966" y="202659"/>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pic>
        <p:nvPicPr>
          <p:cNvPr descr="Cirujanos operando al paciente en quirófano - foto de stock | Crushpixel" id="290" name="Google Shape;290;p25"/>
          <p:cNvPicPr preferRelativeResize="0"/>
          <p:nvPr/>
        </p:nvPicPr>
        <p:blipFill rotWithShape="1">
          <a:blip r:embed="rId3">
            <a:alphaModFix/>
          </a:blip>
          <a:srcRect b="0" l="0" r="0" t="0"/>
          <a:stretch/>
        </p:blipFill>
        <p:spPr>
          <a:xfrm>
            <a:off x="1787033" y="1375794"/>
            <a:ext cx="5569934" cy="3713289"/>
          </a:xfrm>
          <a:prstGeom prst="rect">
            <a:avLst/>
          </a:prstGeom>
          <a:noFill/>
          <a:ln>
            <a:noFill/>
          </a:ln>
        </p:spPr>
      </p:pic>
      <p:pic>
        <p:nvPicPr>
          <p:cNvPr descr="equipo Logo | Herramienta de diseño de logotipos gratuita de Flaming Text" id="291" name="Google Shape;291;p25"/>
          <p:cNvPicPr preferRelativeResize="0"/>
          <p:nvPr/>
        </p:nvPicPr>
        <p:blipFill rotWithShape="1">
          <a:blip r:embed="rId4">
            <a:alphaModFix/>
          </a:blip>
          <a:srcRect b="0" l="0" r="0" t="0"/>
          <a:stretch/>
        </p:blipFill>
        <p:spPr>
          <a:xfrm>
            <a:off x="6214369" y="4013614"/>
            <a:ext cx="2654793" cy="1150970"/>
          </a:xfrm>
          <a:prstGeom prst="rect">
            <a:avLst/>
          </a:prstGeom>
          <a:noFill/>
          <a:ln>
            <a:noFill/>
          </a:ln>
        </p:spPr>
      </p:pic>
      <p:sp>
        <p:nvSpPr>
          <p:cNvPr id="292" name="Google Shape;292;p25"/>
          <p:cNvSpPr txBox="1"/>
          <p:nvPr/>
        </p:nvSpPr>
        <p:spPr>
          <a:xfrm>
            <a:off x="1901154" y="625917"/>
            <a:ext cx="5341691" cy="46166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b="1" i="1" lang="es-PE" sz="2400" u="none" cap="none" strike="noStrike">
                <a:solidFill>
                  <a:schemeClr val="dk1"/>
                </a:solidFill>
                <a:latin typeface="Calibri"/>
                <a:ea typeface="Calibri"/>
                <a:cs typeface="Calibri"/>
                <a:sym typeface="Calibri"/>
              </a:rPr>
              <a:t>Médicos y enfermeras en una cirugía:</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6"/>
          <p:cNvSpPr/>
          <p:nvPr/>
        </p:nvSpPr>
        <p:spPr>
          <a:xfrm>
            <a:off x="402966" y="202659"/>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pic>
        <p:nvPicPr>
          <p:cNvPr descr="GP China F1 2019: Leclerc: &amp;quot;No me siento sacrificado, somos un equipo&amp;quot; |  Marca.com" id="298" name="Google Shape;298;p26"/>
          <p:cNvPicPr preferRelativeResize="0"/>
          <p:nvPr/>
        </p:nvPicPr>
        <p:blipFill rotWithShape="1">
          <a:blip r:embed="rId3">
            <a:alphaModFix/>
          </a:blip>
          <a:srcRect b="0" l="0" r="0" t="0"/>
          <a:stretch/>
        </p:blipFill>
        <p:spPr>
          <a:xfrm>
            <a:off x="1348326" y="1202881"/>
            <a:ext cx="6447347" cy="3627752"/>
          </a:xfrm>
          <a:prstGeom prst="rect">
            <a:avLst/>
          </a:prstGeom>
          <a:noFill/>
          <a:ln>
            <a:noFill/>
          </a:ln>
        </p:spPr>
      </p:pic>
      <p:pic>
        <p:nvPicPr>
          <p:cNvPr descr="equipo Logo | Herramienta de diseño de logotipos gratuita de Flaming Text" id="299" name="Google Shape;299;p26"/>
          <p:cNvPicPr preferRelativeResize="0"/>
          <p:nvPr/>
        </p:nvPicPr>
        <p:blipFill rotWithShape="1">
          <a:blip r:embed="rId4">
            <a:alphaModFix/>
          </a:blip>
          <a:srcRect b="9874" l="0" r="0" t="0"/>
          <a:stretch/>
        </p:blipFill>
        <p:spPr>
          <a:xfrm>
            <a:off x="6317887" y="4243673"/>
            <a:ext cx="2654793" cy="1037302"/>
          </a:xfrm>
          <a:prstGeom prst="rect">
            <a:avLst/>
          </a:prstGeom>
          <a:noFill/>
          <a:ln>
            <a:noFill/>
          </a:ln>
        </p:spPr>
      </p:pic>
      <p:sp>
        <p:nvSpPr>
          <p:cNvPr id="300" name="Google Shape;300;p26"/>
          <p:cNvSpPr txBox="1"/>
          <p:nvPr/>
        </p:nvSpPr>
        <p:spPr>
          <a:xfrm>
            <a:off x="1901154" y="625917"/>
            <a:ext cx="5341691" cy="46166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b="1" i="1" lang="es-PE" sz="2400" u="none" cap="none" strike="noStrike">
                <a:solidFill>
                  <a:schemeClr val="dk1"/>
                </a:solidFill>
                <a:latin typeface="Calibri"/>
                <a:ea typeface="Calibri"/>
                <a:cs typeface="Calibri"/>
                <a:sym typeface="Calibri"/>
              </a:rPr>
              <a:t>Pits:</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7"/>
          <p:cNvSpPr/>
          <p:nvPr/>
        </p:nvSpPr>
        <p:spPr>
          <a:xfrm>
            <a:off x="402966" y="202659"/>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pic>
        <p:nvPicPr>
          <p:cNvPr descr="Por qué no hay músicos asiáticos en la Filarmónica de Viena? | EL PAÍS  Semanal | EL PAÍS" id="306" name="Google Shape;306;p27"/>
          <p:cNvPicPr preferRelativeResize="0"/>
          <p:nvPr/>
        </p:nvPicPr>
        <p:blipFill rotWithShape="1">
          <a:blip r:embed="rId3">
            <a:alphaModFix/>
          </a:blip>
          <a:srcRect b="0" l="0" r="0" t="0"/>
          <a:stretch/>
        </p:blipFill>
        <p:spPr>
          <a:xfrm>
            <a:off x="1247659" y="1048624"/>
            <a:ext cx="6648681" cy="3994980"/>
          </a:xfrm>
          <a:prstGeom prst="rect">
            <a:avLst/>
          </a:prstGeom>
          <a:noFill/>
          <a:ln>
            <a:noFill/>
          </a:ln>
        </p:spPr>
      </p:pic>
      <p:pic>
        <p:nvPicPr>
          <p:cNvPr descr="equipo Logo | Herramienta de diseño de logotipos gratuita de Flaming Text" id="307" name="Google Shape;307;p27"/>
          <p:cNvPicPr preferRelativeResize="0"/>
          <p:nvPr/>
        </p:nvPicPr>
        <p:blipFill rotWithShape="1">
          <a:blip r:embed="rId4">
            <a:alphaModFix/>
          </a:blip>
          <a:srcRect b="9874" l="0" r="0" t="0"/>
          <a:stretch/>
        </p:blipFill>
        <p:spPr>
          <a:xfrm>
            <a:off x="6200441" y="4226895"/>
            <a:ext cx="2654793" cy="1037302"/>
          </a:xfrm>
          <a:prstGeom prst="rect">
            <a:avLst/>
          </a:prstGeom>
          <a:noFill/>
          <a:ln>
            <a:noFill/>
          </a:ln>
        </p:spPr>
      </p:pic>
      <p:sp>
        <p:nvSpPr>
          <p:cNvPr id="308" name="Google Shape;308;p27"/>
          <p:cNvSpPr txBox="1"/>
          <p:nvPr/>
        </p:nvSpPr>
        <p:spPr>
          <a:xfrm>
            <a:off x="1901153" y="494836"/>
            <a:ext cx="5341691" cy="46166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b="1" i="1" lang="es-PE" sz="2400" u="none" cap="none" strike="noStrike">
                <a:solidFill>
                  <a:schemeClr val="dk1"/>
                </a:solidFill>
                <a:latin typeface="Calibri"/>
                <a:ea typeface="Calibri"/>
                <a:cs typeface="Calibri"/>
                <a:sym typeface="Calibri"/>
              </a:rPr>
              <a:t>Orquesta:</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8"/>
          <p:cNvSpPr/>
          <p:nvPr/>
        </p:nvSpPr>
        <p:spPr>
          <a:xfrm>
            <a:off x="527117" y="402714"/>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DEFINICIÓN DE EQUIPO</a:t>
            </a:r>
            <a:endParaRPr b="0" i="0" sz="1400" u="none" cap="none" strike="noStrike">
              <a:solidFill>
                <a:srgbClr val="000000"/>
              </a:solidFill>
              <a:latin typeface="Arial"/>
              <a:ea typeface="Arial"/>
              <a:cs typeface="Arial"/>
              <a:sym typeface="Arial"/>
            </a:endParaRPr>
          </a:p>
        </p:txBody>
      </p:sp>
      <p:sp>
        <p:nvSpPr>
          <p:cNvPr id="314" name="Google Shape;314;p28"/>
          <p:cNvSpPr/>
          <p:nvPr/>
        </p:nvSpPr>
        <p:spPr>
          <a:xfrm>
            <a:off x="2608299" y="856952"/>
            <a:ext cx="3665758" cy="400109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1" i="0" lang="es-PE" sz="3200" u="none" cap="none" strike="noStrike">
                <a:solidFill>
                  <a:schemeClr val="dk1"/>
                </a:solidFill>
                <a:latin typeface="Basic"/>
                <a:ea typeface="Basic"/>
                <a:cs typeface="Basic"/>
                <a:sym typeface="Basic"/>
              </a:rPr>
              <a:t>Un equipo es un conjunto de personas que tienen </a:t>
            </a:r>
            <a:r>
              <a:rPr b="1" i="0" lang="es-PE" sz="3200" u="sng" cap="none" strike="noStrike">
                <a:solidFill>
                  <a:schemeClr val="dk1"/>
                </a:solidFill>
                <a:latin typeface="Basic"/>
                <a:ea typeface="Basic"/>
                <a:cs typeface="Basic"/>
                <a:sym typeface="Basic"/>
              </a:rPr>
              <a:t>objetivos en común</a:t>
            </a:r>
            <a:r>
              <a:rPr b="1" i="0" lang="es-PE" sz="3200" u="none" cap="none" strike="noStrike">
                <a:solidFill>
                  <a:schemeClr val="dk1"/>
                </a:solidFill>
                <a:latin typeface="Basic"/>
                <a:ea typeface="Basic"/>
                <a:cs typeface="Basic"/>
                <a:sym typeface="Basic"/>
              </a:rPr>
              <a: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1200"/>
              </a:spcBef>
              <a:spcAft>
                <a:spcPts val="0"/>
              </a:spcAft>
              <a:buClr>
                <a:srgbClr val="000000"/>
              </a:buClr>
              <a:buSzPts val="1000"/>
              <a:buFont typeface="Arial"/>
              <a:buNone/>
            </a:pPr>
            <a:r>
              <a:t/>
            </a:r>
            <a:endParaRPr b="1" i="0" sz="1000" u="sng" cap="none" strike="noStrike">
              <a:solidFill>
                <a:schemeClr val="dk1"/>
              </a:solidFill>
              <a:latin typeface="Basic"/>
              <a:ea typeface="Basic"/>
              <a:cs typeface="Basic"/>
              <a:sym typeface="Basic"/>
            </a:endParaRPr>
          </a:p>
          <a:p>
            <a:pPr indent="0" lvl="0" marL="0" marR="0" rtl="0" algn="ctr">
              <a:lnSpc>
                <a:spcPct val="100000"/>
              </a:lnSpc>
              <a:spcBef>
                <a:spcPts val="1200"/>
              </a:spcBef>
              <a:spcAft>
                <a:spcPts val="0"/>
              </a:spcAft>
              <a:buClr>
                <a:srgbClr val="000000"/>
              </a:buClr>
              <a:buSzPts val="3200"/>
              <a:buFont typeface="Arial"/>
              <a:buNone/>
            </a:pPr>
            <a:r>
              <a:rPr b="1" i="0" lang="es-PE" sz="3200" u="sng" cap="none" strike="noStrike">
                <a:solidFill>
                  <a:schemeClr val="dk1"/>
                </a:solidFill>
                <a:latin typeface="Basic"/>
                <a:ea typeface="Basic"/>
                <a:cs typeface="Basic"/>
                <a:sym typeface="Basic"/>
              </a:rPr>
              <a:t>La confianza y el apoyo es fundamental</a:t>
            </a:r>
            <a:r>
              <a:rPr b="1" i="0" lang="es-PE" sz="3200" u="none" cap="none" strike="noStrike">
                <a:solidFill>
                  <a:schemeClr val="dk1"/>
                </a:solidFill>
                <a:latin typeface="Basic"/>
                <a:ea typeface="Basic"/>
                <a:cs typeface="Basic"/>
                <a:sym typeface="Basic"/>
              </a:rPr>
              <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9"/>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21" name="Google Shape;321;p29"/>
          <p:cNvSpPr/>
          <p:nvPr/>
        </p:nvSpPr>
        <p:spPr>
          <a:xfrm>
            <a:off x="424252" y="3703125"/>
            <a:ext cx="7966170" cy="2028248"/>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000000"/>
              </a:buClr>
              <a:buSzPts val="2800"/>
              <a:buFont typeface="Arial"/>
              <a:buNone/>
            </a:pPr>
            <a:r>
              <a:rPr b="1" i="0" lang="es-PE" sz="2800" u="none" cap="none" strike="noStrike">
                <a:solidFill>
                  <a:schemeClr val="lt1"/>
                </a:solidFill>
                <a:latin typeface="Calibri"/>
                <a:ea typeface="Calibri"/>
                <a:cs typeface="Calibri"/>
                <a:sym typeface="Calibri"/>
              </a:rPr>
              <a:t>/ SINERGIA EN LAS ORGANIZACIONES</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rgbClr val="000000"/>
              </a:buClr>
              <a:buSzPts val="2800"/>
              <a:buFont typeface="Arial"/>
              <a:buNone/>
            </a:pPr>
            <a:r>
              <a:t/>
            </a:r>
            <a:endParaRPr b="1" i="0" sz="2800" u="none" cap="none" strike="noStrike">
              <a:solidFill>
                <a:schemeClr val="lt1"/>
              </a:solidFill>
              <a:latin typeface="Calibri"/>
              <a:ea typeface="Calibri"/>
              <a:cs typeface="Calibri"/>
              <a:sym typeface="Calibri"/>
            </a:endParaRPr>
          </a:p>
          <a:p>
            <a:pPr indent="0" lvl="0" marL="0" marR="0" rtl="0" algn="l">
              <a:lnSpc>
                <a:spcPct val="90000"/>
              </a:lnSpc>
              <a:spcBef>
                <a:spcPts val="1000"/>
              </a:spcBef>
              <a:spcAft>
                <a:spcPts val="0"/>
              </a:spcAft>
              <a:buClr>
                <a:srgbClr val="000000"/>
              </a:buClr>
              <a:buSzPts val="2800"/>
              <a:buFont typeface="Arial"/>
              <a:buNone/>
            </a:pPr>
            <a:r>
              <a:t/>
            </a:r>
            <a:endParaRPr b="1" i="0" sz="2800" u="none" cap="none" strike="noStrike">
              <a:solidFill>
                <a:schemeClr val="lt1"/>
              </a:solidFill>
              <a:latin typeface="Calibri"/>
              <a:ea typeface="Calibri"/>
              <a:cs typeface="Calibri"/>
              <a:sym typeface="Calibri"/>
            </a:endParaRPr>
          </a:p>
          <a:p>
            <a:pPr indent="0" lvl="0" marL="0" marR="0" rtl="0" algn="l">
              <a:lnSpc>
                <a:spcPct val="90000"/>
              </a:lnSpc>
              <a:spcBef>
                <a:spcPts val="1000"/>
              </a:spcBef>
              <a:spcAft>
                <a:spcPts val="0"/>
              </a:spcAft>
              <a:buClr>
                <a:srgbClr val="000000"/>
              </a:buClr>
              <a:buSzPts val="2800"/>
              <a:buFont typeface="Arial"/>
              <a:buNone/>
            </a:pPr>
            <a:r>
              <a:t/>
            </a:r>
            <a:endParaRPr b="1" i="0" sz="28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 name="Shape 41"/>
        <p:cNvGrpSpPr/>
        <p:nvPr/>
      </p:nvGrpSpPr>
      <p:grpSpPr>
        <a:xfrm>
          <a:off x="0" y="0"/>
          <a:ext cx="0" cy="0"/>
          <a:chOff x="0" y="0"/>
          <a:chExt cx="0" cy="0"/>
        </a:xfrm>
      </p:grpSpPr>
      <p:sp>
        <p:nvSpPr>
          <p:cNvPr id="42" name="Google Shape;42;p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3" name="Google Shape;43;p3"/>
          <p:cNvSpPr/>
          <p:nvPr/>
        </p:nvSpPr>
        <p:spPr>
          <a:xfrm>
            <a:off x="504639" y="3743318"/>
            <a:ext cx="7536118" cy="86793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000000"/>
              </a:buClr>
              <a:buSzPts val="2800"/>
              <a:buFont typeface="Arial"/>
              <a:buNone/>
            </a:pPr>
            <a:r>
              <a:rPr b="1" i="0" lang="es-PE" sz="2800" u="none" cap="none" strike="noStrike">
                <a:solidFill>
                  <a:schemeClr val="lt1"/>
                </a:solidFill>
                <a:latin typeface="Calibri"/>
                <a:ea typeface="Calibri"/>
                <a:cs typeface="Calibri"/>
                <a:sym typeface="Calibri"/>
              </a:rPr>
              <a:t>/ CREACIÓN DE UNA CONVIVENCIA SALUDABLE EN EL EQUIPO</a:t>
            </a:r>
            <a:endParaRPr b="1" i="0" sz="28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0"/>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SINERGIA EN LAS ORGANIZACIONES</a:t>
            </a:r>
            <a:endParaRPr b="0" i="0" sz="1400" u="none" cap="none" strike="noStrike">
              <a:solidFill>
                <a:srgbClr val="000000"/>
              </a:solidFill>
              <a:latin typeface="Arial"/>
              <a:ea typeface="Arial"/>
              <a:cs typeface="Arial"/>
              <a:sym typeface="Arial"/>
            </a:endParaRPr>
          </a:p>
        </p:txBody>
      </p:sp>
      <p:sp>
        <p:nvSpPr>
          <p:cNvPr id="328" name="Google Shape;328;p30"/>
          <p:cNvSpPr txBox="1"/>
          <p:nvPr/>
        </p:nvSpPr>
        <p:spPr>
          <a:xfrm>
            <a:off x="465353" y="3120194"/>
            <a:ext cx="3844075" cy="738664"/>
          </a:xfrm>
          <a:prstGeom prst="rect">
            <a:avLst/>
          </a:prstGeom>
          <a:noFill/>
          <a:ln>
            <a:noFill/>
          </a:ln>
        </p:spPr>
        <p:txBody>
          <a:bodyPr anchorCtr="0" anchor="t" bIns="0" lIns="0" spcFirstLastPara="1" rIns="0" wrap="square" tIns="0">
            <a:spAutoFit/>
          </a:bodyPr>
          <a:lstStyle/>
          <a:p>
            <a:pPr indent="-169863" lvl="0" marL="180975"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“Un conjunto de elementos que se relacionan, en busca de objetivos, logrando así una correlación con la sinergia”.</a:t>
            </a:r>
            <a:endParaRPr b="0" i="0" sz="1600" u="none" cap="none" strike="noStrike">
              <a:solidFill>
                <a:schemeClr val="dk1"/>
              </a:solidFill>
              <a:latin typeface="Calibri"/>
              <a:ea typeface="Calibri"/>
              <a:cs typeface="Calibri"/>
              <a:sym typeface="Calibri"/>
            </a:endParaRPr>
          </a:p>
        </p:txBody>
      </p:sp>
      <p:sp>
        <p:nvSpPr>
          <p:cNvPr id="329" name="Google Shape;329;p30"/>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330" name="Google Shape;330;p30"/>
          <p:cNvSpPr txBox="1"/>
          <p:nvPr/>
        </p:nvSpPr>
        <p:spPr>
          <a:xfrm>
            <a:off x="512025" y="922973"/>
            <a:ext cx="3844075" cy="1941658"/>
          </a:xfrm>
          <a:prstGeom prst="rect">
            <a:avLst/>
          </a:prstGeom>
          <a:solidFill>
            <a:srgbClr val="DAEEF3"/>
          </a:solidFill>
          <a:ln>
            <a:noFill/>
          </a:ln>
        </p:spPr>
        <p:txBody>
          <a:bodyPr anchorCtr="0" anchor="t" bIns="108000" lIns="108000" spcFirstLastPara="1" rIns="108000" wrap="square" tIns="108000">
            <a:spAutoFit/>
          </a:bodyPr>
          <a:lstStyle/>
          <a:p>
            <a:pPr indent="0" lvl="0" marL="11725" marR="0" rtl="0" algn="l">
              <a:lnSpc>
                <a:spcPct val="100000"/>
              </a:lnSpc>
              <a:spcBef>
                <a:spcPts val="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Del lat. cient. synergia 'tarea coordinada', y este del gr. συνεργία synergía 'cooperación’.</a:t>
            </a:r>
            <a:endParaRPr b="0" i="0" sz="1400" u="none" cap="none" strike="noStrike">
              <a:solidFill>
                <a:srgbClr val="000000"/>
              </a:solidFill>
              <a:latin typeface="Arial"/>
              <a:ea typeface="Arial"/>
              <a:cs typeface="Arial"/>
              <a:sym typeface="Arial"/>
            </a:endParaRPr>
          </a:p>
          <a:p>
            <a:pPr indent="0" lvl="0" marL="11725"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alibri"/>
              <a:ea typeface="Calibri"/>
              <a:cs typeface="Calibri"/>
              <a:sym typeface="Calibri"/>
            </a:endParaRPr>
          </a:p>
          <a:p>
            <a:pPr indent="0" lvl="0" marL="11725" marR="0" rtl="0" algn="l">
              <a:lnSpc>
                <a:spcPct val="100000"/>
              </a:lnSpc>
              <a:spcBef>
                <a:spcPts val="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La sinergia es una acción conjunta de varias personas/áreas donde se complementan o en algunos casos se potencian, para la realización de una función.</a:t>
            </a:r>
            <a:endParaRPr b="0" i="0" sz="1400" u="none" cap="none" strike="noStrike">
              <a:solidFill>
                <a:srgbClr val="000000"/>
              </a:solidFill>
              <a:latin typeface="Arial"/>
              <a:ea typeface="Arial"/>
              <a:cs typeface="Arial"/>
              <a:sym typeface="Arial"/>
            </a:endParaRPr>
          </a:p>
        </p:txBody>
      </p:sp>
      <p:pic>
        <p:nvPicPr>
          <p:cNvPr id="331" name="Google Shape;331;p30"/>
          <p:cNvPicPr preferRelativeResize="0"/>
          <p:nvPr/>
        </p:nvPicPr>
        <p:blipFill rotWithShape="1">
          <a:blip r:embed="rId3">
            <a:alphaModFix/>
          </a:blip>
          <a:srcRect b="0" l="0" r="0" t="0"/>
          <a:stretch/>
        </p:blipFill>
        <p:spPr>
          <a:xfrm>
            <a:off x="4834573" y="922973"/>
            <a:ext cx="3806190" cy="281277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1"/>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grpSp>
        <p:nvGrpSpPr>
          <p:cNvPr id="338" name="Google Shape;338;p31"/>
          <p:cNvGrpSpPr/>
          <p:nvPr/>
        </p:nvGrpSpPr>
        <p:grpSpPr>
          <a:xfrm>
            <a:off x="1826578" y="862695"/>
            <a:ext cx="5490842" cy="4348582"/>
            <a:chOff x="499581" y="-23952"/>
            <a:chExt cx="5490842" cy="4348582"/>
          </a:xfrm>
        </p:grpSpPr>
        <p:sp>
          <p:nvSpPr>
            <p:cNvPr id="339" name="Google Shape;339;p31"/>
            <p:cNvSpPr/>
            <p:nvPr/>
          </p:nvSpPr>
          <p:spPr>
            <a:xfrm>
              <a:off x="1089029" y="-23952"/>
              <a:ext cx="4311947" cy="4311947"/>
            </a:xfrm>
            <a:custGeom>
              <a:rect b="b" l="l" r="r" t="t"/>
              <a:pathLst>
                <a:path extrusionOk="0" h="120000" w="120000">
                  <a:moveTo>
                    <a:pt x="78801" y="6807"/>
                  </a:moveTo>
                  <a:lnTo>
                    <a:pt x="78801" y="6807"/>
                  </a:lnTo>
                  <a:cubicBezTo>
                    <a:pt x="102959" y="15345"/>
                    <a:pt x="118329" y="39091"/>
                    <a:pt x="116228" y="64627"/>
                  </a:cubicBezTo>
                  <a:cubicBezTo>
                    <a:pt x="114127" y="90163"/>
                    <a:pt x="95081" y="111076"/>
                    <a:pt x="69853" y="115551"/>
                  </a:cubicBezTo>
                  <a:cubicBezTo>
                    <a:pt x="44624" y="120026"/>
                    <a:pt x="19549" y="106938"/>
                    <a:pt x="8793" y="83682"/>
                  </a:cubicBezTo>
                  <a:cubicBezTo>
                    <a:pt x="-1962" y="60427"/>
                    <a:pt x="4304" y="32844"/>
                    <a:pt x="24052" y="16518"/>
                  </a:cubicBezTo>
                  <a:lnTo>
                    <a:pt x="22036" y="13574"/>
                  </a:lnTo>
                  <a:lnTo>
                    <a:pt x="30008" y="16191"/>
                  </a:lnTo>
                  <a:lnTo>
                    <a:pt x="29842" y="24975"/>
                  </a:lnTo>
                  <a:lnTo>
                    <a:pt x="27827" y="22033"/>
                  </a:lnTo>
                  <a:lnTo>
                    <a:pt x="27827" y="22033"/>
                  </a:lnTo>
                  <a:cubicBezTo>
                    <a:pt x="10628" y="36608"/>
                    <a:pt x="5374" y="60925"/>
                    <a:pt x="15024" y="81300"/>
                  </a:cubicBezTo>
                  <a:cubicBezTo>
                    <a:pt x="24673" y="101675"/>
                    <a:pt x="46814" y="113019"/>
                    <a:pt x="68988" y="108947"/>
                  </a:cubicBezTo>
                  <a:cubicBezTo>
                    <a:pt x="91162" y="104875"/>
                    <a:pt x="107829" y="86405"/>
                    <a:pt x="109610" y="63931"/>
                  </a:cubicBezTo>
                  <a:cubicBezTo>
                    <a:pt x="111390" y="41456"/>
                    <a:pt x="97840" y="20592"/>
                    <a:pt x="76584" y="13079"/>
                  </a:cubicBezTo>
                  <a:close/>
                </a:path>
              </a:pathLst>
            </a:custGeom>
            <a:solidFill>
              <a:srgbClr val="D8D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1"/>
            <p:cNvSpPr/>
            <p:nvPr/>
          </p:nvSpPr>
          <p:spPr>
            <a:xfrm>
              <a:off x="2248368" y="1606"/>
              <a:ext cx="1993268" cy="996634"/>
            </a:xfrm>
            <a:prstGeom prst="roundRect">
              <a:avLst>
                <a:gd fmla="val 16667" name="adj"/>
              </a:avLst>
            </a:prstGeom>
            <a:solidFill>
              <a:srgbClr val="6852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1"/>
            <p:cNvSpPr txBox="1"/>
            <p:nvPr/>
          </p:nvSpPr>
          <p:spPr>
            <a:xfrm>
              <a:off x="2297020" y="50258"/>
              <a:ext cx="1895964" cy="89933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chemeClr val="lt1"/>
                  </a:solidFill>
                  <a:latin typeface="Calibri"/>
                  <a:ea typeface="Calibri"/>
                  <a:cs typeface="Calibri"/>
                  <a:sym typeface="Calibri"/>
                </a:rPr>
                <a:t>Visión compartida</a:t>
              </a:r>
              <a:endParaRPr b="0" i="0" sz="1400" u="none" cap="none" strike="noStrike">
                <a:solidFill>
                  <a:srgbClr val="000000"/>
                </a:solidFill>
                <a:latin typeface="Arial"/>
                <a:ea typeface="Arial"/>
                <a:cs typeface="Arial"/>
                <a:sym typeface="Arial"/>
              </a:endParaRPr>
            </a:p>
          </p:txBody>
        </p:sp>
        <p:sp>
          <p:nvSpPr>
            <p:cNvPr id="342" name="Google Shape;342;p31"/>
            <p:cNvSpPr/>
            <p:nvPr/>
          </p:nvSpPr>
          <p:spPr>
            <a:xfrm>
              <a:off x="3997155" y="1272174"/>
              <a:ext cx="1993268" cy="996634"/>
            </a:xfrm>
            <a:prstGeom prst="roundRect">
              <a:avLst>
                <a:gd fmla="val 16667" name="adj"/>
              </a:avLst>
            </a:prstGeom>
            <a:solidFill>
              <a:srgbClr val="99C6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31"/>
            <p:cNvSpPr txBox="1"/>
            <p:nvPr/>
          </p:nvSpPr>
          <p:spPr>
            <a:xfrm>
              <a:off x="4045807" y="1320826"/>
              <a:ext cx="1895964" cy="89933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chemeClr val="lt1"/>
                  </a:solidFill>
                  <a:latin typeface="Calibri"/>
                  <a:ea typeface="Calibri"/>
                  <a:cs typeface="Calibri"/>
                  <a:sym typeface="Calibri"/>
                </a:rPr>
                <a:t>Cultura de participación</a:t>
              </a:r>
              <a:endParaRPr b="0" i="0" sz="1400" u="none" cap="none" strike="noStrike">
                <a:solidFill>
                  <a:srgbClr val="000000"/>
                </a:solidFill>
                <a:latin typeface="Arial"/>
                <a:ea typeface="Arial"/>
                <a:cs typeface="Arial"/>
                <a:sym typeface="Arial"/>
              </a:endParaRPr>
            </a:p>
          </p:txBody>
        </p:sp>
        <p:sp>
          <p:nvSpPr>
            <p:cNvPr id="344" name="Google Shape;344;p31"/>
            <p:cNvSpPr/>
            <p:nvPr/>
          </p:nvSpPr>
          <p:spPr>
            <a:xfrm>
              <a:off x="3329178" y="3327996"/>
              <a:ext cx="1993268" cy="996634"/>
            </a:xfrm>
            <a:prstGeom prst="roundRect">
              <a:avLst>
                <a:gd fmla="val 16667" name="adj"/>
              </a:avLst>
            </a:prstGeom>
            <a:solidFill>
              <a:srgbClr val="E558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1"/>
            <p:cNvSpPr txBox="1"/>
            <p:nvPr/>
          </p:nvSpPr>
          <p:spPr>
            <a:xfrm>
              <a:off x="3377830" y="3376648"/>
              <a:ext cx="1895964" cy="89933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chemeClr val="lt1"/>
                  </a:solidFill>
                  <a:latin typeface="Calibri"/>
                  <a:ea typeface="Calibri"/>
                  <a:cs typeface="Calibri"/>
                  <a:sym typeface="Calibri"/>
                </a:rPr>
                <a:t>Reuniones estratégicas</a:t>
              </a:r>
              <a:endParaRPr b="0" i="0" sz="1400" u="none" cap="none" strike="noStrike">
                <a:solidFill>
                  <a:srgbClr val="000000"/>
                </a:solidFill>
                <a:latin typeface="Arial"/>
                <a:ea typeface="Arial"/>
                <a:cs typeface="Arial"/>
                <a:sym typeface="Arial"/>
              </a:endParaRPr>
            </a:p>
          </p:txBody>
        </p:sp>
        <p:sp>
          <p:nvSpPr>
            <p:cNvPr id="346" name="Google Shape;346;p31"/>
            <p:cNvSpPr/>
            <p:nvPr/>
          </p:nvSpPr>
          <p:spPr>
            <a:xfrm>
              <a:off x="1167559" y="3327996"/>
              <a:ext cx="1993268" cy="996634"/>
            </a:xfrm>
            <a:prstGeom prst="roundRect">
              <a:avLst>
                <a:gd fmla="val 16667" name="adj"/>
              </a:avLst>
            </a:prstGeom>
            <a:solidFill>
              <a:srgbClr val="0197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31"/>
            <p:cNvSpPr txBox="1"/>
            <p:nvPr/>
          </p:nvSpPr>
          <p:spPr>
            <a:xfrm>
              <a:off x="1216211" y="3376648"/>
              <a:ext cx="1895964" cy="89933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chemeClr val="lt1"/>
                  </a:solidFill>
                  <a:latin typeface="Calibri"/>
                  <a:ea typeface="Calibri"/>
                  <a:cs typeface="Calibri"/>
                  <a:sym typeface="Calibri"/>
                </a:rPr>
                <a:t>Hábitos de ganar- ganar</a:t>
              </a:r>
              <a:endParaRPr b="0" i="0" sz="1400" u="none" cap="none" strike="noStrike">
                <a:solidFill>
                  <a:srgbClr val="000000"/>
                </a:solidFill>
                <a:latin typeface="Arial"/>
                <a:ea typeface="Arial"/>
                <a:cs typeface="Arial"/>
                <a:sym typeface="Arial"/>
              </a:endParaRPr>
            </a:p>
          </p:txBody>
        </p:sp>
        <p:sp>
          <p:nvSpPr>
            <p:cNvPr id="348" name="Google Shape;348;p31"/>
            <p:cNvSpPr/>
            <p:nvPr/>
          </p:nvSpPr>
          <p:spPr>
            <a:xfrm>
              <a:off x="499581" y="1272174"/>
              <a:ext cx="1993268" cy="996634"/>
            </a:xfrm>
            <a:prstGeom prst="roundRect">
              <a:avLst>
                <a:gd fmla="val 16667" name="adj"/>
              </a:avLst>
            </a:prstGeom>
            <a:solidFill>
              <a:srgbClr val="DFA63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1"/>
            <p:cNvSpPr txBox="1"/>
            <p:nvPr/>
          </p:nvSpPr>
          <p:spPr>
            <a:xfrm>
              <a:off x="548233" y="1320826"/>
              <a:ext cx="1895964" cy="89933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chemeClr val="lt1"/>
                  </a:solidFill>
                  <a:latin typeface="Calibri"/>
                  <a:ea typeface="Calibri"/>
                  <a:cs typeface="Calibri"/>
                  <a:sym typeface="Calibri"/>
                </a:rPr>
                <a:t>Resaltar los éxitos del equipo</a:t>
              </a:r>
              <a:endParaRPr b="0" i="0" sz="1400" u="none" cap="none" strike="noStrike">
                <a:solidFill>
                  <a:srgbClr val="000000"/>
                </a:solidFill>
                <a:latin typeface="Arial"/>
                <a:ea typeface="Arial"/>
                <a:cs typeface="Arial"/>
                <a:sym typeface="Arial"/>
              </a:endParaRPr>
            </a:p>
          </p:txBody>
        </p:sp>
      </p:grpSp>
      <p:sp>
        <p:nvSpPr>
          <p:cNvPr id="350" name="Google Shape;350;p31"/>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SINERGIA EN LAS ORGANIZACIONES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32"/>
          <p:cNvSpPr/>
          <p:nvPr/>
        </p:nvSpPr>
        <p:spPr>
          <a:xfrm>
            <a:off x="4632960" y="2833370"/>
            <a:ext cx="486093" cy="261397"/>
          </a:xfrm>
          <a:prstGeom prst="rightArrow">
            <a:avLst>
              <a:gd fmla="val 42227" name="adj1"/>
              <a:gd fmla="val 50000" name="adj2"/>
            </a:avLst>
          </a:prstGeom>
          <a:solidFill>
            <a:srgbClr val="99C65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57" name="Google Shape;357;p32"/>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grpSp>
        <p:nvGrpSpPr>
          <p:cNvPr id="358" name="Google Shape;358;p32"/>
          <p:cNvGrpSpPr/>
          <p:nvPr/>
        </p:nvGrpSpPr>
        <p:grpSpPr>
          <a:xfrm>
            <a:off x="521956" y="1548212"/>
            <a:ext cx="4283736" cy="3400410"/>
            <a:chOff x="396449" y="-17381"/>
            <a:chExt cx="4283736" cy="3400410"/>
          </a:xfrm>
        </p:grpSpPr>
        <p:sp>
          <p:nvSpPr>
            <p:cNvPr id="359" name="Google Shape;359;p32"/>
            <p:cNvSpPr/>
            <p:nvPr/>
          </p:nvSpPr>
          <p:spPr>
            <a:xfrm>
              <a:off x="843568" y="-17381"/>
              <a:ext cx="3389498" cy="3389498"/>
            </a:xfrm>
            <a:custGeom>
              <a:rect b="b" l="l" r="r" t="t"/>
              <a:pathLst>
                <a:path extrusionOk="0" h="120000" w="120000">
                  <a:moveTo>
                    <a:pt x="78360" y="6653"/>
                  </a:moveTo>
                  <a:lnTo>
                    <a:pt x="78360" y="6653"/>
                  </a:lnTo>
                  <a:cubicBezTo>
                    <a:pt x="102697" y="15029"/>
                    <a:pt x="118280" y="38813"/>
                    <a:pt x="116241" y="64470"/>
                  </a:cubicBezTo>
                  <a:cubicBezTo>
                    <a:pt x="114202" y="90127"/>
                    <a:pt x="95057" y="111151"/>
                    <a:pt x="69703" y="115577"/>
                  </a:cubicBezTo>
                  <a:cubicBezTo>
                    <a:pt x="44349" y="120004"/>
                    <a:pt x="19213" y="106710"/>
                    <a:pt x="8601" y="83262"/>
                  </a:cubicBezTo>
                  <a:cubicBezTo>
                    <a:pt x="-2011" y="59814"/>
                    <a:pt x="4591" y="32156"/>
                    <a:pt x="24650" y="16030"/>
                  </a:cubicBezTo>
                  <a:lnTo>
                    <a:pt x="22675" y="13059"/>
                  </a:lnTo>
                  <a:lnTo>
                    <a:pt x="30610" y="15785"/>
                  </a:lnTo>
                  <a:lnTo>
                    <a:pt x="30324" y="24566"/>
                  </a:lnTo>
                  <a:lnTo>
                    <a:pt x="28350" y="21596"/>
                  </a:lnTo>
                  <a:lnTo>
                    <a:pt x="28350" y="21596"/>
                  </a:lnTo>
                  <a:cubicBezTo>
                    <a:pt x="10874" y="35999"/>
                    <a:pt x="5326" y="60385"/>
                    <a:pt x="14851" y="80931"/>
                  </a:cubicBezTo>
                  <a:cubicBezTo>
                    <a:pt x="24376" y="101477"/>
                    <a:pt x="46571" y="113001"/>
                    <a:pt x="68856" y="108971"/>
                  </a:cubicBezTo>
                  <a:cubicBezTo>
                    <a:pt x="91141" y="104941"/>
                    <a:pt x="107895" y="86373"/>
                    <a:pt x="109621" y="63792"/>
                  </a:cubicBezTo>
                  <a:cubicBezTo>
                    <a:pt x="111346" y="41212"/>
                    <a:pt x="97609" y="20313"/>
                    <a:pt x="76195" y="12944"/>
                  </a:cubicBezTo>
                  <a:close/>
                </a:path>
              </a:pathLst>
            </a:custGeom>
            <a:solidFill>
              <a:srgbClr val="D8D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2"/>
            <p:cNvSpPr/>
            <p:nvPr/>
          </p:nvSpPr>
          <p:spPr>
            <a:xfrm>
              <a:off x="1771120" y="1053"/>
              <a:ext cx="1534393" cy="767196"/>
            </a:xfrm>
            <a:prstGeom prst="roundRect">
              <a:avLst>
                <a:gd fmla="val 16667" name="adj"/>
              </a:avLst>
            </a:prstGeom>
            <a:solidFill>
              <a:srgbClr val="6852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2"/>
            <p:cNvSpPr txBox="1"/>
            <p:nvPr/>
          </p:nvSpPr>
          <p:spPr>
            <a:xfrm>
              <a:off x="1808571" y="38504"/>
              <a:ext cx="1459491" cy="692294"/>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chemeClr val="lt1"/>
                  </a:solidFill>
                  <a:latin typeface="Calibri"/>
                  <a:ea typeface="Calibri"/>
                  <a:cs typeface="Calibri"/>
                  <a:sym typeface="Calibri"/>
                </a:rPr>
                <a:t>Visión Compartida</a:t>
              </a:r>
              <a:endParaRPr b="0" i="0" sz="1400" u="none" cap="none" strike="noStrike">
                <a:solidFill>
                  <a:srgbClr val="000000"/>
                </a:solidFill>
                <a:latin typeface="Arial"/>
                <a:ea typeface="Arial"/>
                <a:cs typeface="Arial"/>
                <a:sym typeface="Arial"/>
              </a:endParaRPr>
            </a:p>
          </p:txBody>
        </p:sp>
        <p:sp>
          <p:nvSpPr>
            <p:cNvPr id="362" name="Google Shape;362;p32"/>
            <p:cNvSpPr/>
            <p:nvPr/>
          </p:nvSpPr>
          <p:spPr>
            <a:xfrm>
              <a:off x="3145792" y="999810"/>
              <a:ext cx="1534393" cy="767196"/>
            </a:xfrm>
            <a:prstGeom prst="roundRect">
              <a:avLst>
                <a:gd fmla="val 16667" name="adj"/>
              </a:avLst>
            </a:prstGeom>
            <a:solidFill>
              <a:srgbClr val="99C6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2"/>
            <p:cNvSpPr txBox="1"/>
            <p:nvPr/>
          </p:nvSpPr>
          <p:spPr>
            <a:xfrm>
              <a:off x="3183243" y="1037261"/>
              <a:ext cx="1459491" cy="692294"/>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chemeClr val="lt1"/>
                  </a:solidFill>
                  <a:latin typeface="Calibri"/>
                  <a:ea typeface="Calibri"/>
                  <a:cs typeface="Calibri"/>
                  <a:sym typeface="Calibri"/>
                </a:rPr>
                <a:t>Cultura de Participación</a:t>
              </a:r>
              <a:endParaRPr b="0" i="0" sz="1400" u="none" cap="none" strike="noStrike">
                <a:solidFill>
                  <a:srgbClr val="000000"/>
                </a:solidFill>
                <a:latin typeface="Arial"/>
                <a:ea typeface="Arial"/>
                <a:cs typeface="Arial"/>
                <a:sym typeface="Arial"/>
              </a:endParaRPr>
            </a:p>
          </p:txBody>
        </p:sp>
        <p:sp>
          <p:nvSpPr>
            <p:cNvPr id="364" name="Google Shape;364;p32"/>
            <p:cNvSpPr/>
            <p:nvPr/>
          </p:nvSpPr>
          <p:spPr>
            <a:xfrm>
              <a:off x="2620714" y="2615833"/>
              <a:ext cx="1534393" cy="767196"/>
            </a:xfrm>
            <a:prstGeom prst="roundRect">
              <a:avLst>
                <a:gd fmla="val 16667" name="adj"/>
              </a:avLst>
            </a:prstGeom>
            <a:solidFill>
              <a:srgbClr val="E558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2"/>
            <p:cNvSpPr txBox="1"/>
            <p:nvPr/>
          </p:nvSpPr>
          <p:spPr>
            <a:xfrm>
              <a:off x="2658165" y="2653284"/>
              <a:ext cx="1459491" cy="692294"/>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t/>
              </a:r>
              <a:endParaRPr b="0" i="0" sz="1600" u="none" cap="none" strike="noStrike">
                <a:solidFill>
                  <a:schemeClr val="lt1"/>
                </a:solidFill>
                <a:latin typeface="Calibri"/>
                <a:ea typeface="Calibri"/>
                <a:cs typeface="Calibri"/>
                <a:sym typeface="Calibri"/>
              </a:endParaRPr>
            </a:p>
          </p:txBody>
        </p:sp>
        <p:sp>
          <p:nvSpPr>
            <p:cNvPr id="366" name="Google Shape;366;p32"/>
            <p:cNvSpPr/>
            <p:nvPr/>
          </p:nvSpPr>
          <p:spPr>
            <a:xfrm>
              <a:off x="921527" y="2615833"/>
              <a:ext cx="1534393" cy="767196"/>
            </a:xfrm>
            <a:prstGeom prst="roundRect">
              <a:avLst>
                <a:gd fmla="val 16667" name="adj"/>
              </a:avLst>
            </a:prstGeom>
            <a:solidFill>
              <a:srgbClr val="0197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2"/>
            <p:cNvSpPr txBox="1"/>
            <p:nvPr/>
          </p:nvSpPr>
          <p:spPr>
            <a:xfrm>
              <a:off x="958978" y="2653284"/>
              <a:ext cx="1459491" cy="692294"/>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t/>
              </a:r>
              <a:endParaRPr b="0" i="0" sz="1600" u="none" cap="none" strike="noStrike">
                <a:solidFill>
                  <a:schemeClr val="lt1"/>
                </a:solidFill>
                <a:latin typeface="Calibri"/>
                <a:ea typeface="Calibri"/>
                <a:cs typeface="Calibri"/>
                <a:sym typeface="Calibri"/>
              </a:endParaRPr>
            </a:p>
          </p:txBody>
        </p:sp>
        <p:sp>
          <p:nvSpPr>
            <p:cNvPr id="368" name="Google Shape;368;p32"/>
            <p:cNvSpPr/>
            <p:nvPr/>
          </p:nvSpPr>
          <p:spPr>
            <a:xfrm>
              <a:off x="396449" y="999810"/>
              <a:ext cx="1534393" cy="767196"/>
            </a:xfrm>
            <a:prstGeom prst="roundRect">
              <a:avLst>
                <a:gd fmla="val 16667" name="adj"/>
              </a:avLst>
            </a:prstGeom>
            <a:solidFill>
              <a:srgbClr val="DFA63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32"/>
            <p:cNvSpPr txBox="1"/>
            <p:nvPr/>
          </p:nvSpPr>
          <p:spPr>
            <a:xfrm>
              <a:off x="433900" y="1037261"/>
              <a:ext cx="1459491" cy="692294"/>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t/>
              </a:r>
              <a:endParaRPr b="0" i="0" sz="1600" u="none" cap="none" strike="noStrike">
                <a:solidFill>
                  <a:schemeClr val="lt1"/>
                </a:solidFill>
                <a:latin typeface="Calibri"/>
                <a:ea typeface="Calibri"/>
                <a:cs typeface="Calibri"/>
                <a:sym typeface="Calibri"/>
              </a:endParaRPr>
            </a:p>
          </p:txBody>
        </p:sp>
      </p:grpSp>
      <p:sp>
        <p:nvSpPr>
          <p:cNvPr id="370" name="Google Shape;370;p32"/>
          <p:cNvSpPr txBox="1"/>
          <p:nvPr/>
        </p:nvSpPr>
        <p:spPr>
          <a:xfrm>
            <a:off x="5222240" y="2629853"/>
            <a:ext cx="3413759" cy="2018602"/>
          </a:xfrm>
          <a:prstGeom prst="rect">
            <a:avLst/>
          </a:prstGeom>
          <a:solidFill>
            <a:srgbClr val="EAF1DD"/>
          </a:solidFill>
          <a:ln>
            <a:noFill/>
          </a:ln>
        </p:spPr>
        <p:txBody>
          <a:bodyPr anchorCtr="0" anchor="t" bIns="108000" lIns="108000" spcFirstLastPara="1" rIns="108000" wrap="square" tIns="108000">
            <a:spAutoFit/>
          </a:bodyPr>
          <a:lstStyle/>
          <a:p>
            <a:pPr indent="0" lvl="0" marL="11725" marR="0" rtl="0" algn="l">
              <a:lnSpc>
                <a:spcPct val="100000"/>
              </a:lnSpc>
              <a:spcBef>
                <a:spcPts val="0"/>
              </a:spcBef>
              <a:spcAft>
                <a:spcPts val="0"/>
              </a:spcAft>
              <a:buClr>
                <a:srgbClr val="000000"/>
              </a:buClr>
              <a:buSzPts val="1300"/>
              <a:buFont typeface="Arial"/>
              <a:buNone/>
            </a:pPr>
            <a:r>
              <a:rPr b="0" i="0" lang="es-PE" sz="1300" u="none" cap="none" strike="noStrike">
                <a:solidFill>
                  <a:schemeClr val="dk1"/>
                </a:solidFill>
                <a:latin typeface="Calibri"/>
                <a:ea typeface="Calibri"/>
                <a:cs typeface="Calibri"/>
                <a:sym typeface="Calibri"/>
              </a:rPr>
              <a:t>Las empresas deben fomentar la participación como parte de la filosofía organizacional y no aceptar la no participación. Debe crearse este aspecto participativo dentro de la cultura, donde se mejoran no solo las percepciones individuales sino también las del equipo, fomentando un mejor ambiente de respeto y autoestima laboral donde se crearán las bases de la sinergia.</a:t>
            </a:r>
            <a:endParaRPr b="0" i="0" sz="1400" u="none" cap="none" strike="noStrike">
              <a:solidFill>
                <a:srgbClr val="000000"/>
              </a:solidFill>
              <a:latin typeface="Arial"/>
              <a:ea typeface="Arial"/>
              <a:cs typeface="Arial"/>
              <a:sym typeface="Arial"/>
            </a:endParaRPr>
          </a:p>
        </p:txBody>
      </p:sp>
      <p:sp>
        <p:nvSpPr>
          <p:cNvPr id="371" name="Google Shape;371;p32"/>
          <p:cNvSpPr txBox="1"/>
          <p:nvPr/>
        </p:nvSpPr>
        <p:spPr>
          <a:xfrm>
            <a:off x="5222240" y="912813"/>
            <a:ext cx="3413759" cy="1218383"/>
          </a:xfrm>
          <a:prstGeom prst="rect">
            <a:avLst/>
          </a:prstGeom>
          <a:solidFill>
            <a:srgbClr val="E5DFEC"/>
          </a:solidFill>
          <a:ln>
            <a:noFill/>
          </a:ln>
        </p:spPr>
        <p:txBody>
          <a:bodyPr anchorCtr="0" anchor="t" bIns="108000" lIns="108000" spcFirstLastPara="1" rIns="108000" wrap="square" tIns="108000">
            <a:spAutoFit/>
          </a:bodyPr>
          <a:lstStyle/>
          <a:p>
            <a:pPr indent="0" lvl="0" marL="11725" marR="0" rtl="0" algn="l">
              <a:lnSpc>
                <a:spcPct val="100000"/>
              </a:lnSpc>
              <a:spcBef>
                <a:spcPts val="0"/>
              </a:spcBef>
              <a:spcAft>
                <a:spcPts val="0"/>
              </a:spcAft>
              <a:buClr>
                <a:srgbClr val="000000"/>
              </a:buClr>
              <a:buSzPts val="1300"/>
              <a:buFont typeface="Arial"/>
              <a:buNone/>
            </a:pPr>
            <a:r>
              <a:rPr b="0" i="0" lang="es-PE" sz="1300" u="none" cap="none" strike="noStrike">
                <a:solidFill>
                  <a:schemeClr val="dk1"/>
                </a:solidFill>
                <a:latin typeface="Calibri"/>
                <a:ea typeface="Calibri"/>
                <a:cs typeface="Calibri"/>
                <a:sym typeface="Calibri"/>
              </a:rPr>
              <a:t>No hay sinergia sin visión, esta misma visión debe ser compartida a cada miembro de la organización para que pueda aportar no solo a corto sino a largo plazo, los alcances de los proyectos tanto explícitos como implícitos.</a:t>
            </a:r>
            <a:endParaRPr b="0" i="0" sz="1300" u="none" cap="none" strike="noStrike">
              <a:solidFill>
                <a:schemeClr val="dk1"/>
              </a:solidFill>
              <a:latin typeface="Calibri"/>
              <a:ea typeface="Calibri"/>
              <a:cs typeface="Calibri"/>
              <a:sym typeface="Calibri"/>
            </a:endParaRPr>
          </a:p>
        </p:txBody>
      </p:sp>
      <p:sp>
        <p:nvSpPr>
          <p:cNvPr id="372" name="Google Shape;372;p32"/>
          <p:cNvSpPr/>
          <p:nvPr/>
        </p:nvSpPr>
        <p:spPr>
          <a:xfrm>
            <a:off x="3362960" y="1847850"/>
            <a:ext cx="1747520" cy="261397"/>
          </a:xfrm>
          <a:prstGeom prst="rightArrow">
            <a:avLst>
              <a:gd fmla="val 42227" name="adj1"/>
              <a:gd fmla="val 50000" name="adj2"/>
            </a:avLst>
          </a:prstGeom>
          <a:solidFill>
            <a:srgbClr val="68529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73" name="Google Shape;373;p32"/>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SINERGIA EN LAS ORGANIZACIONES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3"/>
          <p:cNvSpPr/>
          <p:nvPr/>
        </p:nvSpPr>
        <p:spPr>
          <a:xfrm>
            <a:off x="4632960" y="2833370"/>
            <a:ext cx="486093" cy="261397"/>
          </a:xfrm>
          <a:prstGeom prst="rightArrow">
            <a:avLst>
              <a:gd fmla="val 42227" name="adj1"/>
              <a:gd fmla="val 50000" name="adj2"/>
            </a:avLst>
          </a:prstGeom>
          <a:solidFill>
            <a:srgbClr val="E558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80" name="Google Shape;380;p33"/>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381" name="Google Shape;381;p33"/>
          <p:cNvSpPr txBox="1"/>
          <p:nvPr/>
        </p:nvSpPr>
        <p:spPr>
          <a:xfrm>
            <a:off x="513871" y="3934594"/>
            <a:ext cx="4058100" cy="1018500"/>
          </a:xfrm>
          <a:prstGeom prst="rect">
            <a:avLst/>
          </a:prstGeom>
          <a:solidFill>
            <a:srgbClr val="DAEEF3"/>
          </a:solidFill>
          <a:ln>
            <a:noFill/>
          </a:ln>
        </p:spPr>
        <p:txBody>
          <a:bodyPr anchorCtr="0" anchor="t" bIns="108000" lIns="108000" spcFirstLastPara="1" rIns="108000" wrap="square" tIns="108000">
            <a:spAutoFit/>
          </a:bodyPr>
          <a:lstStyle/>
          <a:p>
            <a:pPr indent="0" lvl="0" marL="11725" marR="0" rtl="0" algn="l">
              <a:lnSpc>
                <a:spcPct val="100000"/>
              </a:lnSpc>
              <a:spcBef>
                <a:spcPts val="0"/>
              </a:spcBef>
              <a:spcAft>
                <a:spcPts val="0"/>
              </a:spcAft>
              <a:buClr>
                <a:srgbClr val="000000"/>
              </a:buClr>
              <a:buSzPts val="1300"/>
              <a:buFont typeface="Arial"/>
              <a:buNone/>
            </a:pPr>
            <a:r>
              <a:rPr b="0" i="0" lang="es-PE" sz="1300" u="none" cap="none" strike="noStrike">
                <a:solidFill>
                  <a:schemeClr val="dk1"/>
                </a:solidFill>
                <a:latin typeface="Calibri"/>
                <a:ea typeface="Calibri"/>
                <a:cs typeface="Calibri"/>
                <a:sym typeface="Calibri"/>
              </a:rPr>
              <a:t>Las organizaciones pueden crear al interno de la empresa, procedimientos de buscar mejor comunicación bajo paradigmas de ganar-ganar y así poder lograr mejor equipo de trabajo y rendimiento en sus áreas laborales.</a:t>
            </a:r>
            <a:endParaRPr b="0" i="0" sz="1400" u="none" cap="none" strike="noStrike">
              <a:solidFill>
                <a:srgbClr val="000000"/>
              </a:solidFill>
              <a:latin typeface="Arial"/>
              <a:ea typeface="Arial"/>
              <a:cs typeface="Arial"/>
              <a:sym typeface="Arial"/>
            </a:endParaRPr>
          </a:p>
        </p:txBody>
      </p:sp>
      <p:sp>
        <p:nvSpPr>
          <p:cNvPr id="382" name="Google Shape;382;p33"/>
          <p:cNvSpPr txBox="1"/>
          <p:nvPr/>
        </p:nvSpPr>
        <p:spPr>
          <a:xfrm>
            <a:off x="5237637" y="2273779"/>
            <a:ext cx="3413759" cy="1618493"/>
          </a:xfrm>
          <a:prstGeom prst="rect">
            <a:avLst/>
          </a:prstGeom>
          <a:solidFill>
            <a:srgbClr val="F2DADA"/>
          </a:solidFill>
          <a:ln>
            <a:noFill/>
          </a:ln>
        </p:spPr>
        <p:txBody>
          <a:bodyPr anchorCtr="0" anchor="t" bIns="108000" lIns="108000" spcFirstLastPara="1" rIns="108000" wrap="square" tIns="108000">
            <a:spAutoFit/>
          </a:bodyPr>
          <a:lstStyle/>
          <a:p>
            <a:pPr indent="0" lvl="0" marL="11725" marR="0" rtl="0" algn="l">
              <a:lnSpc>
                <a:spcPct val="100000"/>
              </a:lnSpc>
              <a:spcBef>
                <a:spcPts val="0"/>
              </a:spcBef>
              <a:spcAft>
                <a:spcPts val="0"/>
              </a:spcAft>
              <a:buClr>
                <a:srgbClr val="000000"/>
              </a:buClr>
              <a:buSzPts val="1300"/>
              <a:buFont typeface="Arial"/>
              <a:buNone/>
            </a:pPr>
            <a:r>
              <a:rPr b="0" i="0" lang="es-PE" sz="1300" u="none" cap="none" strike="noStrike">
                <a:solidFill>
                  <a:schemeClr val="dk1"/>
                </a:solidFill>
                <a:latin typeface="Calibri"/>
                <a:ea typeface="Calibri"/>
                <a:cs typeface="Calibri"/>
                <a:sym typeface="Calibri"/>
              </a:rPr>
              <a:t>Los líderes deben crear estrategias, metodologías y procesos para la dirección de organizaciones. Así las reuniones serán productivas y llevadas hacia una motivación de trabajo en equipo, y evitar sensaciones por pérdidas de tiempo y que no se logró nada con la reunión.</a:t>
            </a:r>
            <a:endParaRPr b="0" i="0" sz="1400" u="none" cap="none" strike="noStrike">
              <a:solidFill>
                <a:srgbClr val="000000"/>
              </a:solidFill>
              <a:latin typeface="Arial"/>
              <a:ea typeface="Arial"/>
              <a:cs typeface="Arial"/>
              <a:sym typeface="Arial"/>
            </a:endParaRPr>
          </a:p>
        </p:txBody>
      </p:sp>
      <p:grpSp>
        <p:nvGrpSpPr>
          <p:cNvPr id="383" name="Google Shape;383;p33"/>
          <p:cNvGrpSpPr/>
          <p:nvPr/>
        </p:nvGrpSpPr>
        <p:grpSpPr>
          <a:xfrm>
            <a:off x="495385" y="882432"/>
            <a:ext cx="4356258" cy="2861607"/>
            <a:chOff x="548381" y="-47348"/>
            <a:chExt cx="4356258" cy="2861607"/>
          </a:xfrm>
        </p:grpSpPr>
        <p:sp>
          <p:nvSpPr>
            <p:cNvPr id="384" name="Google Shape;384;p33"/>
            <p:cNvSpPr/>
            <p:nvPr/>
          </p:nvSpPr>
          <p:spPr>
            <a:xfrm>
              <a:off x="1233582" y="-47348"/>
              <a:ext cx="2861607" cy="2861607"/>
            </a:xfrm>
            <a:custGeom>
              <a:rect b="b" l="l" r="r" t="t"/>
              <a:pathLst>
                <a:path extrusionOk="0" h="120000" w="120000">
                  <a:moveTo>
                    <a:pt x="71900" y="4851"/>
                  </a:moveTo>
                  <a:lnTo>
                    <a:pt x="71900" y="4851"/>
                  </a:lnTo>
                  <a:cubicBezTo>
                    <a:pt x="98723" y="10639"/>
                    <a:pt x="117491" y="34886"/>
                    <a:pt x="116371" y="62303"/>
                  </a:cubicBezTo>
                  <a:cubicBezTo>
                    <a:pt x="115251" y="89720"/>
                    <a:pt x="94567" y="112355"/>
                    <a:pt x="67362" y="115936"/>
                  </a:cubicBezTo>
                  <a:cubicBezTo>
                    <a:pt x="40156" y="119516"/>
                    <a:pt x="14320" y="103003"/>
                    <a:pt x="6144" y="76810"/>
                  </a:cubicBezTo>
                  <a:cubicBezTo>
                    <a:pt x="-2031" y="50616"/>
                    <a:pt x="9825" y="22339"/>
                    <a:pt x="34236" y="9808"/>
                  </a:cubicBezTo>
                  <a:lnTo>
                    <a:pt x="32901" y="6500"/>
                  </a:lnTo>
                  <a:lnTo>
                    <a:pt x="40124" y="10769"/>
                  </a:lnTo>
                  <a:lnTo>
                    <a:pt x="38074" y="19312"/>
                  </a:lnTo>
                  <a:lnTo>
                    <a:pt x="36739" y="16006"/>
                  </a:lnTo>
                  <a:lnTo>
                    <a:pt x="36739" y="16006"/>
                  </a:lnTo>
                  <a:cubicBezTo>
                    <a:pt x="15392" y="27293"/>
                    <a:pt x="5228" y="52275"/>
                    <a:pt x="12632" y="75259"/>
                  </a:cubicBezTo>
                  <a:cubicBezTo>
                    <a:pt x="20036" y="98243"/>
                    <a:pt x="42872" y="112595"/>
                    <a:pt x="66793" y="109299"/>
                  </a:cubicBezTo>
                  <a:cubicBezTo>
                    <a:pt x="90714" y="106003"/>
                    <a:pt x="108817" y="86010"/>
                    <a:pt x="109730" y="61881"/>
                  </a:cubicBezTo>
                  <a:cubicBezTo>
                    <a:pt x="110642" y="37751"/>
                    <a:pt x="94101" y="16448"/>
                    <a:pt x="70497" y="11354"/>
                  </a:cubicBezTo>
                  <a:close/>
                </a:path>
              </a:pathLst>
            </a:custGeom>
            <a:solidFill>
              <a:srgbClr val="D8D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33"/>
            <p:cNvSpPr/>
            <p:nvPr/>
          </p:nvSpPr>
          <p:spPr>
            <a:xfrm>
              <a:off x="2229821" y="-15533"/>
              <a:ext cx="869128" cy="413188"/>
            </a:xfrm>
            <a:prstGeom prst="roundRect">
              <a:avLst>
                <a:gd fmla="val 16667" name="adj"/>
              </a:avLst>
            </a:prstGeom>
            <a:solidFill>
              <a:srgbClr val="6852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33"/>
            <p:cNvSpPr txBox="1"/>
            <p:nvPr/>
          </p:nvSpPr>
          <p:spPr>
            <a:xfrm>
              <a:off x="2249991" y="4637"/>
              <a:ext cx="828788" cy="372848"/>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t/>
              </a:r>
              <a:endParaRPr b="0" i="0" sz="1600" u="none" cap="none" strike="noStrike">
                <a:solidFill>
                  <a:schemeClr val="lt1"/>
                </a:solidFill>
                <a:latin typeface="Calibri"/>
                <a:ea typeface="Calibri"/>
                <a:cs typeface="Calibri"/>
                <a:sym typeface="Calibri"/>
              </a:endParaRPr>
            </a:p>
          </p:txBody>
        </p:sp>
        <p:sp>
          <p:nvSpPr>
            <p:cNvPr id="387" name="Google Shape;387;p33"/>
            <p:cNvSpPr/>
            <p:nvPr/>
          </p:nvSpPr>
          <p:spPr>
            <a:xfrm>
              <a:off x="3354906" y="565121"/>
              <a:ext cx="897204" cy="466409"/>
            </a:xfrm>
            <a:prstGeom prst="roundRect">
              <a:avLst>
                <a:gd fmla="val 16667" name="adj"/>
              </a:avLst>
            </a:prstGeom>
            <a:solidFill>
              <a:srgbClr val="99C6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33"/>
            <p:cNvSpPr txBox="1"/>
            <p:nvPr/>
          </p:nvSpPr>
          <p:spPr>
            <a:xfrm>
              <a:off x="3377674" y="587889"/>
              <a:ext cx="851668" cy="420873"/>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t/>
              </a:r>
              <a:endParaRPr b="0" i="0" sz="1600" u="none" cap="none" strike="noStrike">
                <a:solidFill>
                  <a:schemeClr val="lt1"/>
                </a:solidFill>
                <a:latin typeface="Calibri"/>
                <a:ea typeface="Calibri"/>
                <a:cs typeface="Calibri"/>
                <a:sym typeface="Calibri"/>
              </a:endParaRPr>
            </a:p>
          </p:txBody>
        </p:sp>
        <p:sp>
          <p:nvSpPr>
            <p:cNvPr id="389" name="Google Shape;389;p33"/>
            <p:cNvSpPr/>
            <p:nvPr/>
          </p:nvSpPr>
          <p:spPr>
            <a:xfrm>
              <a:off x="2890458" y="1510224"/>
              <a:ext cx="2014181" cy="955185"/>
            </a:xfrm>
            <a:prstGeom prst="roundRect">
              <a:avLst>
                <a:gd fmla="val 16667" name="adj"/>
              </a:avLst>
            </a:prstGeom>
            <a:solidFill>
              <a:srgbClr val="E558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33"/>
            <p:cNvSpPr txBox="1"/>
            <p:nvPr/>
          </p:nvSpPr>
          <p:spPr>
            <a:xfrm>
              <a:off x="2937086" y="1556852"/>
              <a:ext cx="1920925" cy="861929"/>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chemeClr val="lt1"/>
                  </a:solidFill>
                  <a:latin typeface="Calibri"/>
                  <a:ea typeface="Calibri"/>
                  <a:cs typeface="Calibri"/>
                  <a:sym typeface="Calibri"/>
                </a:rPr>
                <a:t>Reuniones estratégicas</a:t>
              </a:r>
              <a:endParaRPr b="0" i="0" sz="1400" u="none" cap="none" strike="noStrike">
                <a:solidFill>
                  <a:srgbClr val="000000"/>
                </a:solidFill>
                <a:latin typeface="Arial"/>
                <a:ea typeface="Arial"/>
                <a:cs typeface="Arial"/>
                <a:sym typeface="Arial"/>
              </a:endParaRPr>
            </a:p>
          </p:txBody>
        </p:sp>
        <p:sp>
          <p:nvSpPr>
            <p:cNvPr id="391" name="Google Shape;391;p33"/>
            <p:cNvSpPr/>
            <p:nvPr/>
          </p:nvSpPr>
          <p:spPr>
            <a:xfrm>
              <a:off x="548381" y="1510868"/>
              <a:ext cx="1918053" cy="938972"/>
            </a:xfrm>
            <a:prstGeom prst="roundRect">
              <a:avLst>
                <a:gd fmla="val 16667" name="adj"/>
              </a:avLst>
            </a:prstGeom>
            <a:solidFill>
              <a:srgbClr val="0197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33"/>
            <p:cNvSpPr txBox="1"/>
            <p:nvPr/>
          </p:nvSpPr>
          <p:spPr>
            <a:xfrm>
              <a:off x="594218" y="1556705"/>
              <a:ext cx="1826379" cy="847298"/>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chemeClr val="lt1"/>
                  </a:solidFill>
                  <a:latin typeface="Calibri"/>
                  <a:ea typeface="Calibri"/>
                  <a:cs typeface="Calibri"/>
                  <a:sym typeface="Calibri"/>
                </a:rPr>
                <a:t>Hábitos de</a:t>
              </a:r>
              <a:br>
                <a:rPr b="0" i="0" lang="es-PE" sz="1600" u="none" cap="none" strike="noStrike">
                  <a:solidFill>
                    <a:schemeClr val="lt1"/>
                  </a:solidFill>
                  <a:latin typeface="Calibri"/>
                  <a:ea typeface="Calibri"/>
                  <a:cs typeface="Calibri"/>
                  <a:sym typeface="Calibri"/>
                </a:rPr>
              </a:br>
              <a:r>
                <a:rPr b="0" i="0" lang="es-PE" sz="1600" u="none" cap="none" strike="noStrike">
                  <a:solidFill>
                    <a:schemeClr val="lt1"/>
                  </a:solidFill>
                  <a:latin typeface="Calibri"/>
                  <a:ea typeface="Calibri"/>
                  <a:cs typeface="Calibri"/>
                  <a:sym typeface="Calibri"/>
                </a:rPr>
                <a:t>ganar- ganar</a:t>
              </a:r>
              <a:endParaRPr b="0" i="0" sz="1400" u="none" cap="none" strike="noStrike">
                <a:solidFill>
                  <a:srgbClr val="000000"/>
                </a:solidFill>
                <a:latin typeface="Arial"/>
                <a:ea typeface="Arial"/>
                <a:cs typeface="Arial"/>
                <a:sym typeface="Arial"/>
              </a:endParaRPr>
            </a:p>
          </p:txBody>
        </p:sp>
        <p:sp>
          <p:nvSpPr>
            <p:cNvPr id="393" name="Google Shape;393;p33"/>
            <p:cNvSpPr/>
            <p:nvPr/>
          </p:nvSpPr>
          <p:spPr>
            <a:xfrm>
              <a:off x="1009345" y="562668"/>
              <a:ext cx="838774" cy="492766"/>
            </a:xfrm>
            <a:prstGeom prst="roundRect">
              <a:avLst>
                <a:gd fmla="val 16667" name="adj"/>
              </a:avLst>
            </a:prstGeom>
            <a:solidFill>
              <a:srgbClr val="DFA63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3"/>
            <p:cNvSpPr txBox="1"/>
            <p:nvPr/>
          </p:nvSpPr>
          <p:spPr>
            <a:xfrm>
              <a:off x="1033400" y="586723"/>
              <a:ext cx="790664" cy="444656"/>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t/>
              </a:r>
              <a:endParaRPr b="0" i="0" sz="1600" u="none" cap="none" strike="noStrike">
                <a:solidFill>
                  <a:schemeClr val="lt1"/>
                </a:solidFill>
                <a:latin typeface="Calibri"/>
                <a:ea typeface="Calibri"/>
                <a:cs typeface="Calibri"/>
                <a:sym typeface="Calibri"/>
              </a:endParaRPr>
            </a:p>
          </p:txBody>
        </p:sp>
      </p:grpSp>
      <p:sp>
        <p:nvSpPr>
          <p:cNvPr id="395" name="Google Shape;395;p33"/>
          <p:cNvSpPr/>
          <p:nvPr/>
        </p:nvSpPr>
        <p:spPr>
          <a:xfrm rot="5400000">
            <a:off x="1223451" y="3458297"/>
            <a:ext cx="486093" cy="261397"/>
          </a:xfrm>
          <a:prstGeom prst="rightArrow">
            <a:avLst>
              <a:gd fmla="val 42227" name="adj1"/>
              <a:gd fmla="val 50000" name="adj2"/>
            </a:avLst>
          </a:prstGeom>
          <a:solidFill>
            <a:srgbClr val="0197A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96" name="Google Shape;396;p33"/>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SINERGIA EN LAS ORGANIZACIONES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4"/>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403" name="Google Shape;403;p34"/>
          <p:cNvSpPr txBox="1"/>
          <p:nvPr/>
        </p:nvSpPr>
        <p:spPr>
          <a:xfrm>
            <a:off x="502204" y="2061128"/>
            <a:ext cx="3251089" cy="1618493"/>
          </a:xfrm>
          <a:prstGeom prst="rect">
            <a:avLst/>
          </a:prstGeom>
          <a:solidFill>
            <a:srgbClr val="F0E0B5"/>
          </a:solidFill>
          <a:ln>
            <a:noFill/>
          </a:ln>
        </p:spPr>
        <p:txBody>
          <a:bodyPr anchorCtr="0" anchor="t" bIns="108000" lIns="108000" spcFirstLastPara="1" rIns="108000" wrap="square" tIns="108000">
            <a:spAutoFit/>
          </a:bodyPr>
          <a:lstStyle/>
          <a:p>
            <a:pPr indent="0" lvl="0" marL="11725" marR="0" rtl="0" algn="l">
              <a:lnSpc>
                <a:spcPct val="100000"/>
              </a:lnSpc>
              <a:spcBef>
                <a:spcPts val="0"/>
              </a:spcBef>
              <a:spcAft>
                <a:spcPts val="0"/>
              </a:spcAft>
              <a:buClr>
                <a:srgbClr val="000000"/>
              </a:buClr>
              <a:buSzPts val="1300"/>
              <a:buFont typeface="Arial"/>
              <a:buNone/>
            </a:pPr>
            <a:r>
              <a:rPr b="0" i="0" lang="es-PE" sz="1300" u="none" cap="none" strike="noStrike">
                <a:solidFill>
                  <a:schemeClr val="dk1"/>
                </a:solidFill>
                <a:latin typeface="Calibri"/>
                <a:ea typeface="Calibri"/>
                <a:cs typeface="Calibri"/>
                <a:sym typeface="Calibri"/>
              </a:rPr>
              <a:t>Las empresas deben cambiar los hábitos negativos de solo resaltar lo que no se alcanzó o las dificultades para lograr las metas. Es vital para el fortalecimiento del trabajador señalar los logros o alcances del grupo, para que continúe los procesos de motivación y la unidad en él.</a:t>
            </a:r>
            <a:endParaRPr b="0" i="0" sz="1400" u="none" cap="none" strike="noStrike">
              <a:solidFill>
                <a:srgbClr val="000000"/>
              </a:solidFill>
              <a:latin typeface="Arial"/>
              <a:ea typeface="Arial"/>
              <a:cs typeface="Arial"/>
              <a:sym typeface="Arial"/>
            </a:endParaRPr>
          </a:p>
        </p:txBody>
      </p:sp>
      <p:grpSp>
        <p:nvGrpSpPr>
          <p:cNvPr id="404" name="Google Shape;404;p34"/>
          <p:cNvGrpSpPr/>
          <p:nvPr/>
        </p:nvGrpSpPr>
        <p:grpSpPr>
          <a:xfrm>
            <a:off x="4353674" y="1467969"/>
            <a:ext cx="3824222" cy="3162397"/>
            <a:chOff x="96858" y="80864"/>
            <a:chExt cx="3824222" cy="3162397"/>
          </a:xfrm>
        </p:grpSpPr>
        <p:sp>
          <p:nvSpPr>
            <p:cNvPr id="405" name="Google Shape;405;p34"/>
            <p:cNvSpPr/>
            <p:nvPr/>
          </p:nvSpPr>
          <p:spPr>
            <a:xfrm>
              <a:off x="669343" y="80864"/>
              <a:ext cx="3162397" cy="3162397"/>
            </a:xfrm>
            <a:custGeom>
              <a:rect b="b" l="l" r="r" t="t"/>
              <a:pathLst>
                <a:path extrusionOk="0" h="120000" w="120000">
                  <a:moveTo>
                    <a:pt x="71196" y="4704"/>
                  </a:moveTo>
                  <a:lnTo>
                    <a:pt x="71196" y="4704"/>
                  </a:lnTo>
                  <a:cubicBezTo>
                    <a:pt x="98274" y="10186"/>
                    <a:pt x="117398" y="34471"/>
                    <a:pt x="116380" y="62080"/>
                  </a:cubicBezTo>
                  <a:cubicBezTo>
                    <a:pt x="115361" y="89688"/>
                    <a:pt x="94500" y="112498"/>
                    <a:pt x="67091" y="115971"/>
                  </a:cubicBezTo>
                  <a:cubicBezTo>
                    <a:pt x="39683" y="119443"/>
                    <a:pt x="13792" y="102557"/>
                    <a:pt x="5921" y="76075"/>
                  </a:cubicBezTo>
                  <a:cubicBezTo>
                    <a:pt x="-1951" y="49593"/>
                    <a:pt x="10512" y="21306"/>
                    <a:pt x="35367" y="9243"/>
                  </a:cubicBezTo>
                  <a:lnTo>
                    <a:pt x="34106" y="5906"/>
                  </a:lnTo>
                  <a:lnTo>
                    <a:pt x="41232" y="10337"/>
                  </a:lnTo>
                  <a:lnTo>
                    <a:pt x="38991" y="18831"/>
                  </a:lnTo>
                  <a:lnTo>
                    <a:pt x="37730" y="15496"/>
                  </a:lnTo>
                  <a:cubicBezTo>
                    <a:pt x="15988" y="26375"/>
                    <a:pt x="5290" y="51372"/>
                    <a:pt x="12429" y="74613"/>
                  </a:cubicBezTo>
                  <a:cubicBezTo>
                    <a:pt x="19568" y="97854"/>
                    <a:pt x="42454" y="112534"/>
                    <a:pt x="66555" y="109332"/>
                  </a:cubicBezTo>
                  <a:cubicBezTo>
                    <a:pt x="90655" y="106129"/>
                    <a:pt x="108914" y="85982"/>
                    <a:pt x="109737" y="61683"/>
                  </a:cubicBezTo>
                  <a:cubicBezTo>
                    <a:pt x="110559" y="37385"/>
                    <a:pt x="93704" y="16049"/>
                    <a:pt x="69876" y="11225"/>
                  </a:cubicBezTo>
                  <a:close/>
                </a:path>
              </a:pathLst>
            </a:custGeom>
            <a:solidFill>
              <a:srgbClr val="D8D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34"/>
            <p:cNvSpPr/>
            <p:nvPr/>
          </p:nvSpPr>
          <p:spPr>
            <a:xfrm>
              <a:off x="1797379" y="137579"/>
              <a:ext cx="906325" cy="394396"/>
            </a:xfrm>
            <a:prstGeom prst="roundRect">
              <a:avLst>
                <a:gd fmla="val 16667" name="adj"/>
              </a:avLst>
            </a:prstGeom>
            <a:solidFill>
              <a:srgbClr val="6852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34"/>
            <p:cNvSpPr txBox="1"/>
            <p:nvPr/>
          </p:nvSpPr>
          <p:spPr>
            <a:xfrm>
              <a:off x="1816632" y="156832"/>
              <a:ext cx="867819" cy="355890"/>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t/>
              </a:r>
              <a:endParaRPr b="0" i="0" sz="1600" u="none" cap="none" strike="noStrike">
                <a:solidFill>
                  <a:schemeClr val="lt1"/>
                </a:solidFill>
                <a:latin typeface="Calibri"/>
                <a:ea typeface="Calibri"/>
                <a:cs typeface="Calibri"/>
                <a:sym typeface="Calibri"/>
              </a:endParaRPr>
            </a:p>
          </p:txBody>
        </p:sp>
        <p:sp>
          <p:nvSpPr>
            <p:cNvPr id="408" name="Google Shape;408;p34"/>
            <p:cNvSpPr/>
            <p:nvPr/>
          </p:nvSpPr>
          <p:spPr>
            <a:xfrm>
              <a:off x="3079709" y="1062106"/>
              <a:ext cx="841371" cy="411382"/>
            </a:xfrm>
            <a:prstGeom prst="roundRect">
              <a:avLst>
                <a:gd fmla="val 16667" name="adj"/>
              </a:avLst>
            </a:prstGeom>
            <a:solidFill>
              <a:srgbClr val="99C6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34"/>
            <p:cNvSpPr txBox="1"/>
            <p:nvPr/>
          </p:nvSpPr>
          <p:spPr>
            <a:xfrm>
              <a:off x="3099791" y="1082188"/>
              <a:ext cx="801207" cy="371218"/>
            </a:xfrm>
            <a:prstGeom prst="rect">
              <a:avLst/>
            </a:prstGeom>
            <a:noFill/>
            <a:ln>
              <a:noFill/>
            </a:ln>
          </p:spPr>
          <p:txBody>
            <a:bodyPr anchorCtr="0" anchor="ctr" bIns="64750" lIns="64750" spcFirstLastPara="1" rIns="64750" wrap="square" tIns="64750">
              <a:noAutofit/>
            </a:bodyPr>
            <a:lstStyle/>
            <a:p>
              <a:pPr indent="0" lvl="0" marL="0" marR="0" rtl="0" algn="ctr">
                <a:lnSpc>
                  <a:spcPct val="90000"/>
                </a:lnSpc>
                <a:spcBef>
                  <a:spcPts val="0"/>
                </a:spcBef>
                <a:spcAft>
                  <a:spcPts val="0"/>
                </a:spcAft>
                <a:buClr>
                  <a:srgbClr val="000000"/>
                </a:buClr>
                <a:buSzPts val="1700"/>
                <a:buFont typeface="Arial"/>
                <a:buNone/>
              </a:pPr>
              <a:r>
                <a:t/>
              </a:r>
              <a:endParaRPr b="0" i="0" sz="1700" u="none" cap="none" strike="noStrike">
                <a:solidFill>
                  <a:schemeClr val="lt1"/>
                </a:solidFill>
                <a:latin typeface="Calibri"/>
                <a:ea typeface="Calibri"/>
                <a:cs typeface="Calibri"/>
                <a:sym typeface="Calibri"/>
              </a:endParaRPr>
            </a:p>
          </p:txBody>
        </p:sp>
        <p:sp>
          <p:nvSpPr>
            <p:cNvPr id="410" name="Google Shape;410;p34"/>
            <p:cNvSpPr/>
            <p:nvPr/>
          </p:nvSpPr>
          <p:spPr>
            <a:xfrm>
              <a:off x="2845957" y="2225756"/>
              <a:ext cx="905333" cy="433292"/>
            </a:xfrm>
            <a:prstGeom prst="roundRect">
              <a:avLst>
                <a:gd fmla="val 16667" name="adj"/>
              </a:avLst>
            </a:prstGeom>
            <a:solidFill>
              <a:srgbClr val="E558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34"/>
            <p:cNvSpPr txBox="1"/>
            <p:nvPr/>
          </p:nvSpPr>
          <p:spPr>
            <a:xfrm>
              <a:off x="2867109" y="2246908"/>
              <a:ext cx="863029" cy="390988"/>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12" name="Google Shape;412;p34"/>
            <p:cNvSpPr/>
            <p:nvPr/>
          </p:nvSpPr>
          <p:spPr>
            <a:xfrm>
              <a:off x="722047" y="2215073"/>
              <a:ext cx="938034" cy="449132"/>
            </a:xfrm>
            <a:prstGeom prst="roundRect">
              <a:avLst>
                <a:gd fmla="val 16667" name="adj"/>
              </a:avLst>
            </a:prstGeom>
            <a:solidFill>
              <a:srgbClr val="0197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34"/>
            <p:cNvSpPr txBox="1"/>
            <p:nvPr/>
          </p:nvSpPr>
          <p:spPr>
            <a:xfrm>
              <a:off x="743972" y="2236998"/>
              <a:ext cx="894184" cy="405282"/>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14" name="Google Shape;414;p34"/>
            <p:cNvSpPr/>
            <p:nvPr/>
          </p:nvSpPr>
          <p:spPr>
            <a:xfrm>
              <a:off x="96858" y="721133"/>
              <a:ext cx="1676806" cy="1093330"/>
            </a:xfrm>
            <a:prstGeom prst="roundRect">
              <a:avLst>
                <a:gd fmla="val 16667" name="adj"/>
              </a:avLst>
            </a:prstGeom>
            <a:solidFill>
              <a:srgbClr val="DFA63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34"/>
            <p:cNvSpPr txBox="1"/>
            <p:nvPr/>
          </p:nvSpPr>
          <p:spPr>
            <a:xfrm>
              <a:off x="150230" y="774505"/>
              <a:ext cx="1570062" cy="986586"/>
            </a:xfrm>
            <a:prstGeom prst="rect">
              <a:avLst/>
            </a:prstGeom>
            <a:noFill/>
            <a:ln>
              <a:noFill/>
            </a:ln>
          </p:spPr>
          <p:txBody>
            <a:bodyPr anchorCtr="0" anchor="ctr" bIns="60950" lIns="60950" spcFirstLastPara="1" rIns="60950" wrap="square" tIns="60950">
              <a:noAutofit/>
            </a:bodyPr>
            <a:lstStyle/>
            <a:p>
              <a:pPr indent="0" lvl="0" marL="0" marR="0" rtl="0" algn="ctr">
                <a:lnSpc>
                  <a:spcPct val="90000"/>
                </a:lnSpc>
                <a:spcBef>
                  <a:spcPts val="0"/>
                </a:spcBef>
                <a:spcAft>
                  <a:spcPts val="0"/>
                </a:spcAft>
                <a:buClr>
                  <a:srgbClr val="000000"/>
                </a:buClr>
                <a:buSzPts val="1600"/>
                <a:buFont typeface="Arial"/>
                <a:buNone/>
              </a:pPr>
              <a:r>
                <a:rPr b="0" i="0" lang="es-PE" sz="1600" u="none" cap="none" strike="noStrike">
                  <a:solidFill>
                    <a:schemeClr val="lt1"/>
                  </a:solidFill>
                  <a:latin typeface="Calibri"/>
                  <a:ea typeface="Calibri"/>
                  <a:cs typeface="Calibri"/>
                  <a:sym typeface="Calibri"/>
                </a:rPr>
                <a:t>Resaltar los éxitos del equipo</a:t>
              </a:r>
              <a:endParaRPr b="0" i="0" sz="1400" u="none" cap="none" strike="noStrike">
                <a:solidFill>
                  <a:srgbClr val="000000"/>
                </a:solidFill>
                <a:latin typeface="Arial"/>
                <a:ea typeface="Arial"/>
                <a:cs typeface="Arial"/>
                <a:sym typeface="Arial"/>
              </a:endParaRPr>
            </a:p>
          </p:txBody>
        </p:sp>
      </p:grpSp>
      <p:sp>
        <p:nvSpPr>
          <p:cNvPr id="416" name="Google Shape;416;p34"/>
          <p:cNvSpPr/>
          <p:nvPr/>
        </p:nvSpPr>
        <p:spPr>
          <a:xfrm flipH="1">
            <a:off x="3770723" y="2695144"/>
            <a:ext cx="486093" cy="261397"/>
          </a:xfrm>
          <a:prstGeom prst="rightArrow">
            <a:avLst>
              <a:gd fmla="val 42227" name="adj1"/>
              <a:gd fmla="val 50000" name="adj2"/>
            </a:avLst>
          </a:prstGeom>
          <a:solidFill>
            <a:srgbClr val="DFA63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417" name="Google Shape;417;p34"/>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SINERGIA EN LAS ORGANIZACIONES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35"/>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24" name="Google Shape;424;p35"/>
          <p:cNvSpPr/>
          <p:nvPr/>
        </p:nvSpPr>
        <p:spPr>
          <a:xfrm>
            <a:off x="424252" y="3703125"/>
            <a:ext cx="8242228" cy="480131"/>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Clr>
                <a:srgbClr val="000000"/>
              </a:buClr>
              <a:buSzPts val="2800"/>
              <a:buFont typeface="Arial"/>
              <a:buNone/>
            </a:pPr>
            <a:r>
              <a:rPr b="1" i="0" lang="es-PE" sz="2800" u="none" cap="none" strike="noStrike">
                <a:solidFill>
                  <a:schemeClr val="lt1"/>
                </a:solidFill>
                <a:latin typeface="Calibri"/>
                <a:ea typeface="Calibri"/>
                <a:cs typeface="Calibri"/>
                <a:sym typeface="Calibri"/>
              </a:rPr>
              <a:t>/ TIPOS DE CULTURA ORGANIZACIONAL Y DE EQUIPO</a:t>
            </a:r>
            <a:endParaRPr b="1" i="0" sz="28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36"/>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TIPOS DE CULTURA ORGANIZACIONAL Y DE EQUIPO</a:t>
            </a:r>
            <a:endParaRPr b="0" i="0" sz="1300" u="none" cap="none" strike="noStrike">
              <a:solidFill>
                <a:srgbClr val="438AD7"/>
              </a:solidFill>
              <a:latin typeface="Calibri"/>
              <a:ea typeface="Calibri"/>
              <a:cs typeface="Calibri"/>
              <a:sym typeface="Calibri"/>
            </a:endParaRPr>
          </a:p>
        </p:txBody>
      </p:sp>
      <p:sp>
        <p:nvSpPr>
          <p:cNvPr id="430" name="Google Shape;430;p36"/>
          <p:cNvSpPr txBox="1"/>
          <p:nvPr/>
        </p:nvSpPr>
        <p:spPr>
          <a:xfrm>
            <a:off x="512023" y="905500"/>
            <a:ext cx="7727737" cy="2215991"/>
          </a:xfrm>
          <a:prstGeom prst="rect">
            <a:avLst/>
          </a:prstGeom>
          <a:noFill/>
          <a:ln>
            <a:noFill/>
          </a:ln>
        </p:spPr>
        <p:txBody>
          <a:bodyPr anchorCtr="0" anchor="t" bIns="0" lIns="0" spcFirstLastPara="1" rIns="0" wrap="square" tIns="0">
            <a:spAutoFit/>
          </a:bodyPr>
          <a:lstStyle/>
          <a:p>
            <a:pPr indent="0" lvl="0" marL="11112"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¿Qué se entiende por Cultura Organizacional?</a:t>
            </a:r>
            <a:br>
              <a:rPr b="1" i="0" lang="es-PE" sz="1600" u="none" cap="none" strike="noStrike">
                <a:solidFill>
                  <a:schemeClr val="dk1"/>
                </a:solidFill>
                <a:latin typeface="Calibri"/>
                <a:ea typeface="Calibri"/>
                <a:cs typeface="Calibri"/>
                <a:sym typeface="Calibri"/>
              </a:rPr>
            </a:br>
            <a:endParaRPr b="0" i="0" sz="1400" u="none" cap="none" strike="noStrike">
              <a:solidFill>
                <a:srgbClr val="000000"/>
              </a:solidFill>
              <a:latin typeface="Arial"/>
              <a:ea typeface="Arial"/>
              <a:cs typeface="Arial"/>
              <a:sym typeface="Arial"/>
            </a:endParaRPr>
          </a:p>
          <a:p>
            <a:pPr indent="-285750" lvl="0" marL="296862"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Es el conjunto de percepciones, sentimientos, actitudes, hábitos, creencias, valores, tradiciones y formas de interacción dentro y entre los grupos existentes en todas las organizaciones.</a:t>
            </a:r>
            <a:endParaRPr b="0" i="0" sz="1400" u="none" cap="none" strike="noStrike">
              <a:solidFill>
                <a:srgbClr val="000000"/>
              </a:solidFill>
              <a:latin typeface="Arial"/>
              <a:ea typeface="Arial"/>
              <a:cs typeface="Arial"/>
              <a:sym typeface="Arial"/>
            </a:endParaRPr>
          </a:p>
          <a:p>
            <a:pPr indent="-184149" lvl="0" marL="296862"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Calibri"/>
              <a:ea typeface="Calibri"/>
              <a:cs typeface="Calibri"/>
              <a:sym typeface="Calibri"/>
            </a:endParaRPr>
          </a:p>
          <a:p>
            <a:pPr indent="-285750" lvl="0" marL="296862"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La cultura organizacional puede facilitar la implementación de la estrategia de la empresa, si existe una fuerte coherencia entre ambos, o,  por el contrario, impide o retrasa su puesta en práctica.</a:t>
            </a:r>
            <a:endParaRPr b="0" i="0" sz="1600" u="none" cap="none" strike="noStrike">
              <a:solidFill>
                <a:schemeClr val="dk1"/>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37"/>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TIPOS DE CULTURA ORGANIZACIONAL Y DE EQUIPO</a:t>
            </a:r>
            <a:endParaRPr b="0" i="0" sz="1300" u="none" cap="none" strike="noStrike">
              <a:solidFill>
                <a:srgbClr val="438AD7"/>
              </a:solidFill>
              <a:latin typeface="Calibri"/>
              <a:ea typeface="Calibri"/>
              <a:cs typeface="Calibri"/>
              <a:sym typeface="Calibri"/>
            </a:endParaRPr>
          </a:p>
        </p:txBody>
      </p:sp>
      <p:sp>
        <p:nvSpPr>
          <p:cNvPr id="436" name="Google Shape;436;p37"/>
          <p:cNvSpPr txBox="1"/>
          <p:nvPr/>
        </p:nvSpPr>
        <p:spPr>
          <a:xfrm>
            <a:off x="512023" y="905500"/>
            <a:ext cx="7994400" cy="954300"/>
          </a:xfrm>
          <a:prstGeom prst="rect">
            <a:avLst/>
          </a:prstGeom>
          <a:noFill/>
          <a:ln>
            <a:noFill/>
          </a:ln>
        </p:spPr>
        <p:txBody>
          <a:bodyPr anchorCtr="0" anchor="t" bIns="0" lIns="0" spcFirstLastPara="1" rIns="0" wrap="square" tIns="0">
            <a:spAutoFit/>
          </a:bodyPr>
          <a:lstStyle/>
          <a:p>
            <a:pPr indent="0" lvl="0" marL="11112"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¿Cuál es el objetivo de la Cultura Organizacional?</a:t>
            </a:r>
            <a:br>
              <a:rPr b="1" i="0" lang="es-PE" sz="1600" u="none" cap="none" strike="noStrike">
                <a:solidFill>
                  <a:schemeClr val="dk1"/>
                </a:solidFill>
                <a:latin typeface="Calibri"/>
                <a:ea typeface="Calibri"/>
                <a:cs typeface="Calibri"/>
                <a:sym typeface="Calibri"/>
              </a:rPr>
            </a:br>
            <a:endParaRPr b="0" i="0" sz="1400" u="none" cap="none" strike="noStrike">
              <a:solidFill>
                <a:srgbClr val="000000"/>
              </a:solidFill>
              <a:latin typeface="Arial"/>
              <a:ea typeface="Arial"/>
              <a:cs typeface="Arial"/>
              <a:sym typeface="Arial"/>
            </a:endParaRPr>
          </a:p>
          <a:p>
            <a:pPr indent="-285750" lvl="0" marL="296862" marR="0" rtl="0" algn="l">
              <a:lnSpc>
                <a:spcPct val="100000"/>
              </a:lnSpc>
              <a:spcBef>
                <a:spcPts val="0"/>
              </a:spcBef>
              <a:spcAft>
                <a:spcPts val="0"/>
              </a:spcAft>
              <a:buClr>
                <a:schemeClr val="dk1"/>
              </a:buClr>
              <a:buSzPts val="1600"/>
              <a:buFont typeface="Arial"/>
              <a:buChar char="•"/>
            </a:pPr>
            <a:r>
              <a:rPr b="0" i="0" lang="es-PE" sz="1600" u="none" cap="none" strike="noStrike">
                <a:solidFill>
                  <a:schemeClr val="dk1"/>
                </a:solidFill>
                <a:latin typeface="Calibri"/>
                <a:ea typeface="Calibri"/>
                <a:cs typeface="Calibri"/>
                <a:sym typeface="Calibri"/>
              </a:rPr>
              <a:t>Es controlar la forma en que las personas interactúan entre sí y con el exterior, ya que se convertirá en la imagen de la institución de cara a la sociedad en la que se mueve. </a:t>
            </a:r>
            <a:endParaRPr b="0" i="0" sz="1600" u="none" cap="none" strike="noStrike">
              <a:solidFill>
                <a:schemeClr val="dk1"/>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38"/>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TIPOS DE CULTURA ORGANIZACIONAL Y DE EQUIPO</a:t>
            </a:r>
            <a:endParaRPr b="0" i="0" sz="1300" u="none" cap="none" strike="noStrike">
              <a:solidFill>
                <a:srgbClr val="438AD7"/>
              </a:solidFill>
              <a:latin typeface="Calibri"/>
              <a:ea typeface="Calibri"/>
              <a:cs typeface="Calibri"/>
              <a:sym typeface="Calibri"/>
            </a:endParaRPr>
          </a:p>
        </p:txBody>
      </p:sp>
      <p:sp>
        <p:nvSpPr>
          <p:cNvPr id="442" name="Google Shape;442;p38"/>
          <p:cNvSpPr txBox="1"/>
          <p:nvPr/>
        </p:nvSpPr>
        <p:spPr>
          <a:xfrm>
            <a:off x="512023" y="931700"/>
            <a:ext cx="7549800" cy="36981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500"/>
              <a:buFont typeface="Arial"/>
              <a:buNone/>
            </a:pPr>
            <a:r>
              <a:rPr b="1" i="0" lang="es-PE" sz="1500" u="none" cap="none" strike="noStrike">
                <a:solidFill>
                  <a:schemeClr val="dk1"/>
                </a:solidFill>
                <a:latin typeface="Calibri"/>
                <a:ea typeface="Calibri"/>
                <a:cs typeface="Calibri"/>
                <a:sym typeface="Calibri"/>
              </a:rPr>
              <a:t>TIPOS DE CULTURA EMPRESARIAL</a:t>
            </a:r>
            <a:endParaRPr b="0" i="0" sz="15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Compartiremos algunos conceptos basados en la clasificación que realizó el modelo de Cameron y Quinn sobre los tipos de cultura organizacional:</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500"/>
              <a:buFont typeface="Arial"/>
              <a:buNone/>
            </a:pPr>
            <a:r>
              <a:rPr b="1" i="0" lang="es-PE" sz="1500" u="none" cap="none" strike="noStrike">
                <a:solidFill>
                  <a:schemeClr val="dk1"/>
                </a:solidFill>
                <a:latin typeface="Calibri"/>
                <a:ea typeface="Calibri"/>
                <a:cs typeface="Calibri"/>
                <a:sym typeface="Calibri"/>
              </a:rPr>
              <a:t>1. CULTURA ORGANIZACIONAL ORIENTADA A CLANES</a:t>
            </a:r>
            <a:endParaRPr b="0" i="0" sz="15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Se le ha llamado clan debido al tipo de organización familiar que caracteriza a esta cultura. La organización es un lugar muy amistoso para trabajar y donde las personas comparten mucho entre sí. Es, en general, como una familia. Los líderes o cabezas de la organización, se consideran mentores y quizás figuras paternales con profunda llegada al interior de la institución. La organización está unida por la lealtad o la tradición. En general el compromiso de sus miembros es alto. La organización da énfasis al beneficio a largo plazo en el desarrollo del recurso humano y concede gran importancia a la cohesión y moral. El éxito institucional se define en términos de satisfacción al cliente y consideración de las personas.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La organización premia el trabajo en equipo, participación y el consenso.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39"/>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TIPOS DE CULTURA ORGANIZACIONAL Y DE EQUIPO</a:t>
            </a:r>
            <a:endParaRPr b="0" i="0" sz="1300" u="none" cap="none" strike="noStrike">
              <a:solidFill>
                <a:srgbClr val="438AD7"/>
              </a:solidFill>
              <a:latin typeface="Calibri"/>
              <a:ea typeface="Calibri"/>
              <a:cs typeface="Calibri"/>
              <a:sym typeface="Calibri"/>
            </a:endParaRPr>
          </a:p>
        </p:txBody>
      </p:sp>
      <p:sp>
        <p:nvSpPr>
          <p:cNvPr id="448" name="Google Shape;448;p39"/>
          <p:cNvSpPr txBox="1"/>
          <p:nvPr/>
        </p:nvSpPr>
        <p:spPr>
          <a:xfrm>
            <a:off x="512023" y="850182"/>
            <a:ext cx="8027970" cy="3455626"/>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500"/>
              <a:buFont typeface="Arial"/>
              <a:buNone/>
            </a:pPr>
            <a:r>
              <a:rPr b="1" i="0" lang="es-PE" sz="1500" u="none" cap="none" strike="noStrike">
                <a:solidFill>
                  <a:schemeClr val="dk1"/>
                </a:solidFill>
                <a:latin typeface="Calibri"/>
                <a:ea typeface="Calibri"/>
                <a:cs typeface="Calibri"/>
                <a:sym typeface="Calibri"/>
              </a:rPr>
              <a:t>2. CULTURA ORGANIZACIONAL ADHOCRÁTICA</a:t>
            </a:r>
            <a:endParaRPr b="0" i="0" sz="15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También llamada cultura empresarial, representa el tipo de organizaciones que son altamente sensibles a los cambios acelerados y las turbulencias que caracterizan al mundo organizacional del siglo XXI.</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Los miembros ven a la organización como un lugar dinámico para trabajar, de espíritu emprendedor y ambiente creativo. Las personas, por ende, tienden a ser creativas y toman riesgos aceptados. Los líderes también son considerados innovadores y tomadores de riesgo.</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Lo que sostiene a la organización en el tiempo es la experimentación de nuevos productos o servicios, la innovación, el estar en constante crecimiento y adquiriendo nuevos recursos. El éxito institucional significa tener utilidades importantes por la venta de nuevos productos o servicios, siendo los líderes de mercado en su área.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La organización estimula la iniciativa individual y libertad de intelecto.</a:t>
            </a:r>
            <a:endParaRPr b="0" i="0" sz="1500" u="none" cap="none" strike="noStrike">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sp>
        <p:nvSpPr>
          <p:cNvPr id="49" name="Google Shape;49;p4"/>
          <p:cNvSpPr/>
          <p:nvPr/>
        </p:nvSpPr>
        <p:spPr>
          <a:xfrm>
            <a:off x="512023" y="331345"/>
            <a:ext cx="727545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sp>
        <p:nvSpPr>
          <p:cNvPr id="50" name="Google Shape;50;p4"/>
          <p:cNvSpPr txBox="1"/>
          <p:nvPr/>
        </p:nvSpPr>
        <p:spPr>
          <a:xfrm>
            <a:off x="-243840" y="60960"/>
            <a:ext cx="914400" cy="914400"/>
          </a:xfrm>
          <a:prstGeom prst="rect">
            <a:avLst/>
          </a:prstGeom>
          <a:noFill/>
          <a:ln>
            <a:noFill/>
          </a:ln>
        </p:spPr>
        <p:txBody>
          <a:bodyPr anchorCtr="0" anchor="t" bIns="91425" lIns="91425" spcFirstLastPara="1" rIns="91425" wrap="square" tIns="91425">
            <a:noAutofit/>
          </a:bodyPr>
          <a:lstStyle/>
          <a:p>
            <a:pPr indent="-174625" lvl="0" marL="174625"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Calibri"/>
              <a:ea typeface="Calibri"/>
              <a:cs typeface="Calibri"/>
              <a:sym typeface="Calibri"/>
            </a:endParaRPr>
          </a:p>
        </p:txBody>
      </p:sp>
      <p:sp>
        <p:nvSpPr>
          <p:cNvPr id="51" name="Google Shape;51;p4"/>
          <p:cNvSpPr txBox="1"/>
          <p:nvPr/>
        </p:nvSpPr>
        <p:spPr>
          <a:xfrm>
            <a:off x="512023" y="1658427"/>
            <a:ext cx="3523264" cy="181588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rgbClr val="222222"/>
                </a:solidFill>
                <a:latin typeface="Calibri"/>
                <a:ea typeface="Calibri"/>
                <a:cs typeface="Calibri"/>
                <a:sym typeface="Calibri"/>
              </a:rPr>
              <a:t>Las investigaciones de Elton Chester y Adrian Gostick demuestran que el auténtico éxito duradero se fundamenta en un tipo de equipo de alto rendimiento formado por </a:t>
            </a:r>
            <a:r>
              <a:rPr b="1" i="0" lang="es-PE" sz="1600" u="none" cap="none" strike="noStrike">
                <a:solidFill>
                  <a:srgbClr val="5AB5A3"/>
                </a:solidFill>
                <a:latin typeface="Calibri"/>
                <a:ea typeface="Calibri"/>
                <a:cs typeface="Calibri"/>
                <a:sym typeface="Calibri"/>
              </a:rPr>
              <a:t>personas comprometidas que comparten la misma pasión y una visión común.</a:t>
            </a:r>
            <a:endParaRPr b="1" i="0" sz="1600" u="none" cap="none" strike="noStrike">
              <a:solidFill>
                <a:srgbClr val="5AB5A3"/>
              </a:solidFill>
              <a:latin typeface="Calibri"/>
              <a:ea typeface="Calibri"/>
              <a:cs typeface="Calibri"/>
              <a:sym typeface="Calibri"/>
            </a:endParaRPr>
          </a:p>
        </p:txBody>
      </p:sp>
      <p:pic>
        <p:nvPicPr>
          <p:cNvPr descr="Adrian Gostick and Chester Elton - CareyNieuwhof.com" id="52" name="Google Shape;52;p4"/>
          <p:cNvPicPr preferRelativeResize="0"/>
          <p:nvPr/>
        </p:nvPicPr>
        <p:blipFill rotWithShape="1">
          <a:blip r:embed="rId3">
            <a:alphaModFix/>
          </a:blip>
          <a:srcRect b="0" l="0" r="0" t="0"/>
          <a:stretch/>
        </p:blipFill>
        <p:spPr>
          <a:xfrm>
            <a:off x="4735544" y="1192695"/>
            <a:ext cx="3974713" cy="3051603"/>
          </a:xfrm>
          <a:prstGeom prst="rect">
            <a:avLst/>
          </a:prstGeom>
          <a:noFill/>
          <a:ln>
            <a:noFill/>
          </a:ln>
        </p:spPr>
      </p:pic>
      <p:pic>
        <p:nvPicPr>
          <p:cNvPr id="53" name="Google Shape;53;p4"/>
          <p:cNvPicPr preferRelativeResize="0"/>
          <p:nvPr/>
        </p:nvPicPr>
        <p:blipFill rotWithShape="1">
          <a:blip r:embed="rId4">
            <a:alphaModFix/>
          </a:blip>
          <a:srcRect b="0" l="0" r="0" t="0"/>
          <a:stretch/>
        </p:blipFill>
        <p:spPr>
          <a:xfrm rot="491154">
            <a:off x="3762439" y="2680846"/>
            <a:ext cx="1788416" cy="252097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0"/>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TIPOS DE CULTURA ORGANIZACIONAL Y DE EQUIPO</a:t>
            </a:r>
            <a:endParaRPr b="0" i="0" sz="1300" u="none" cap="none" strike="noStrike">
              <a:solidFill>
                <a:srgbClr val="438AD7"/>
              </a:solidFill>
              <a:latin typeface="Calibri"/>
              <a:ea typeface="Calibri"/>
              <a:cs typeface="Calibri"/>
              <a:sym typeface="Calibri"/>
            </a:endParaRPr>
          </a:p>
        </p:txBody>
      </p:sp>
      <p:sp>
        <p:nvSpPr>
          <p:cNvPr id="454" name="Google Shape;454;p40"/>
          <p:cNvSpPr txBox="1"/>
          <p:nvPr/>
        </p:nvSpPr>
        <p:spPr>
          <a:xfrm>
            <a:off x="512023" y="823605"/>
            <a:ext cx="8074257" cy="3600024"/>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500"/>
              <a:buFont typeface="Arial"/>
              <a:buNone/>
            </a:pPr>
            <a:r>
              <a:rPr b="1" i="0" lang="es-PE" sz="1500" u="none" cap="none" strike="noStrike">
                <a:solidFill>
                  <a:schemeClr val="dk1"/>
                </a:solidFill>
                <a:latin typeface="Calibri"/>
                <a:ea typeface="Calibri"/>
                <a:cs typeface="Calibri"/>
                <a:sym typeface="Calibri"/>
              </a:rPr>
              <a:t>3. CULTURA ORGANIZACIONAL JERÁRQUICA</a:t>
            </a:r>
            <a:endParaRPr b="0" i="0" sz="15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Este es el tipo de organización que mayormente existía cuando empezaron a realizarse investigaciones sobre las organizaciones, tales como aquellas llevadas a cabo por Max Weber (1947) sobre la organización burocrática.</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La organización jerárquica es un lugar estructurado y formalizado para trabajar. Los procedimientos gobiernan y dicen a las personas qué hacer. El interés de los líderes de la organización es ser buenos coordinadores y organizadores, manteniendo una organización cohesionada, donde las reglas y las políticas juegan un rol preponderante. La preocupación fundamental de la dirección está en la estabilidad y en el funcionamiento eficaz de la organización con altos niveles de control.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El éxito se define en términos de entrega fidedigna, planificación adecuada y costo bajo. La administración de los recursos humanos se basa en entregar un puesto de trabajo seguro y previsible, en el cual las recompensas al personal están dadas principalmente por los ascensos y los aumentos en las remuneraciones.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41"/>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TIPOS DE CULTURA ORGANIZACIONAL Y DE EQUIPO</a:t>
            </a:r>
            <a:endParaRPr b="0" i="0" sz="1300" u="none" cap="none" strike="noStrike">
              <a:solidFill>
                <a:srgbClr val="438AD7"/>
              </a:solidFill>
              <a:latin typeface="Calibri"/>
              <a:ea typeface="Calibri"/>
              <a:cs typeface="Calibri"/>
              <a:sym typeface="Calibri"/>
            </a:endParaRPr>
          </a:p>
        </p:txBody>
      </p:sp>
      <p:sp>
        <p:nvSpPr>
          <p:cNvPr id="460" name="Google Shape;460;p41"/>
          <p:cNvSpPr txBox="1"/>
          <p:nvPr/>
        </p:nvSpPr>
        <p:spPr>
          <a:xfrm>
            <a:off x="516961" y="881366"/>
            <a:ext cx="7925999" cy="346659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500"/>
              <a:buFont typeface="Arial"/>
              <a:buNone/>
            </a:pPr>
            <a:r>
              <a:rPr b="1" i="0" lang="es-PE" sz="1500" u="none" cap="none" strike="noStrike">
                <a:solidFill>
                  <a:schemeClr val="dk1"/>
                </a:solidFill>
                <a:latin typeface="Calibri"/>
                <a:ea typeface="Calibri"/>
                <a:cs typeface="Calibri"/>
                <a:sym typeface="Calibri"/>
              </a:rPr>
              <a:t>4. CULTURA ORGANIZACIONAL ORIENTADA AL MERCADO</a:t>
            </a:r>
            <a:endParaRPr b="0" i="0" sz="15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El término mercado se aplica a una organización que funciona como un mercado. Orientada hacia el entorno en lugar de a sus asuntos internos.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A diferencia de la cultura jerarquizada, en donde el orden interno está garantizado por las normas y las decisiones centralizadas, la cultura de mercado opera principalmente a través del manejo de las transacciones con otros mercados (como grupos de interés) para generar ventajas competitivas. </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Es una organización orientada a los resultados, cuya mayor preocupación es realizar el trabajo bien hecho. Las personas son competitivas y orientadas a los resultados u objetivos.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500"/>
              <a:buFont typeface="Arial"/>
              <a:buNone/>
            </a:pPr>
            <a:r>
              <a:rPr b="0" i="0" lang="es-PE" sz="1500" u="none" cap="none" strike="noStrike">
                <a:solidFill>
                  <a:schemeClr val="dk1"/>
                </a:solidFill>
                <a:latin typeface="Calibri"/>
                <a:ea typeface="Calibri"/>
                <a:cs typeface="Calibri"/>
                <a:sym typeface="Calibri"/>
              </a:rPr>
              <a:t>Los líderes son directivos exigentes y competidores. El sostenimiento de la organización está en el énfasis en ganar, siendo la reputación y éxito de la organización preocupaciones cotidianas. El éxito se define en términos de participación de mercado y posicionamiento. En este tipo de organización, sus miembros están en un ambiente en el cual prima el control del trabajo realizado.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42"/>
          <p:cNvSpPr/>
          <p:nvPr/>
        </p:nvSpPr>
        <p:spPr>
          <a:xfrm>
            <a:off x="512023" y="331345"/>
            <a:ext cx="3914061"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TIPOS DE CULTURA ORGANIZACIONAL Y DE EQUIPO</a:t>
            </a:r>
            <a:endParaRPr b="0" i="0" sz="1300" u="none" cap="none" strike="noStrike">
              <a:solidFill>
                <a:srgbClr val="438AD7"/>
              </a:solidFill>
              <a:latin typeface="Calibri"/>
              <a:ea typeface="Calibri"/>
              <a:cs typeface="Calibri"/>
              <a:sym typeface="Calibri"/>
            </a:endParaRPr>
          </a:p>
        </p:txBody>
      </p:sp>
      <p:sp>
        <p:nvSpPr>
          <p:cNvPr id="466" name="Google Shape;466;p42"/>
          <p:cNvSpPr txBox="1"/>
          <p:nvPr/>
        </p:nvSpPr>
        <p:spPr>
          <a:xfrm>
            <a:off x="512023" y="838392"/>
            <a:ext cx="7776594" cy="4002121"/>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000000"/>
              </a:buClr>
              <a:buSzPts val="1400"/>
              <a:buFont typeface="Arial"/>
              <a:buNone/>
            </a:pPr>
            <a:r>
              <a:rPr b="1" i="0" lang="es-PE" sz="1400" u="none" cap="none" strike="noStrike">
                <a:solidFill>
                  <a:schemeClr val="dk1"/>
                </a:solidFill>
                <a:latin typeface="Calibri"/>
                <a:ea typeface="Calibri"/>
                <a:cs typeface="Calibri"/>
                <a:sym typeface="Calibri"/>
              </a:rPr>
              <a:t>SIGNOS CUANDO UNA CULTURA ORGANIZACIONAL PRESENTA PROBLEMAS</a:t>
            </a:r>
            <a:endParaRPr b="0" i="0" sz="14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Deal y Kennedy (1985), se adscriben al grupo de autores que clasifican a las culturas organizacionales como fuertes o débiles, y establecen una serie de señales para poder percibir que la cultura de la organización podría estar presentando problemas o constituirse en una cultura corporativa débil.</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Señalan cinco características claves:</a:t>
            </a:r>
            <a:endParaRPr b="0" i="0" sz="1400" u="none" cap="none" strike="noStrike">
              <a:solidFill>
                <a:srgbClr val="000000"/>
              </a:solidFill>
              <a:latin typeface="Arial"/>
              <a:ea typeface="Arial"/>
              <a:cs typeface="Arial"/>
              <a:sym typeface="Arial"/>
            </a:endParaRPr>
          </a:p>
          <a:p>
            <a:pPr indent="-342900" lvl="0" marL="342900" marR="0" rtl="0" algn="l">
              <a:lnSpc>
                <a:spcPct val="107000"/>
              </a:lnSpc>
              <a:spcBef>
                <a:spcPts val="800"/>
              </a:spcBef>
              <a:spcAft>
                <a:spcPts val="0"/>
              </a:spcAft>
              <a:buClr>
                <a:schemeClr val="dk1"/>
              </a:buClr>
              <a:buSzPts val="1400"/>
              <a:buFont typeface="Calibri"/>
              <a:buAutoNum type="arabicPeriod"/>
            </a:pPr>
            <a:r>
              <a:rPr b="0" i="0" lang="es-PE" sz="1400" u="none" cap="none" strike="noStrike">
                <a:solidFill>
                  <a:schemeClr val="dk1"/>
                </a:solidFill>
                <a:latin typeface="Calibri"/>
                <a:ea typeface="Calibri"/>
                <a:cs typeface="Calibri"/>
                <a:sym typeface="Calibri"/>
              </a:rPr>
              <a:t>Las culturas débiles carecen de creencias y valores claros en cuanto a la forma de lograr el éxito.</a:t>
            </a:r>
            <a:endParaRPr b="0" i="0" sz="1400" u="none" cap="none" strike="noStrike">
              <a:solidFill>
                <a:srgbClr val="000000"/>
              </a:solidFill>
              <a:latin typeface="Arial"/>
              <a:ea typeface="Arial"/>
              <a:cs typeface="Arial"/>
              <a:sym typeface="Arial"/>
            </a:endParaRPr>
          </a:p>
          <a:p>
            <a:pPr indent="-342900" lvl="0" marL="342900" marR="0" rtl="0" algn="l">
              <a:lnSpc>
                <a:spcPct val="107000"/>
              </a:lnSpc>
              <a:spcBef>
                <a:spcPts val="800"/>
              </a:spcBef>
              <a:spcAft>
                <a:spcPts val="0"/>
              </a:spcAft>
              <a:buClr>
                <a:schemeClr val="dk1"/>
              </a:buClr>
              <a:buSzPts val="1400"/>
              <a:buFont typeface="Calibri"/>
              <a:buAutoNum type="arabicPeriod"/>
            </a:pPr>
            <a:r>
              <a:rPr b="0" i="0" lang="es-PE" sz="1400" u="none" cap="none" strike="noStrike">
                <a:solidFill>
                  <a:schemeClr val="dk1"/>
                </a:solidFill>
                <a:latin typeface="Calibri"/>
                <a:ea typeface="Calibri"/>
                <a:cs typeface="Calibri"/>
                <a:sym typeface="Calibri"/>
              </a:rPr>
              <a:t>Aunque existan creencias compartidas no logran acordar cuáles de ellas son las más importantes.</a:t>
            </a:r>
            <a:endParaRPr b="0" i="0" sz="1400" u="none" cap="none" strike="noStrike">
              <a:solidFill>
                <a:srgbClr val="000000"/>
              </a:solidFill>
              <a:latin typeface="Arial"/>
              <a:ea typeface="Arial"/>
              <a:cs typeface="Arial"/>
              <a:sym typeface="Arial"/>
            </a:endParaRPr>
          </a:p>
          <a:p>
            <a:pPr indent="-342900" lvl="0" marL="342900" marR="0" rtl="0" algn="l">
              <a:lnSpc>
                <a:spcPct val="107000"/>
              </a:lnSpc>
              <a:spcBef>
                <a:spcPts val="800"/>
              </a:spcBef>
              <a:spcAft>
                <a:spcPts val="0"/>
              </a:spcAft>
              <a:buClr>
                <a:schemeClr val="dk1"/>
              </a:buClr>
              <a:buSzPts val="1400"/>
              <a:buFont typeface="Calibri"/>
              <a:buAutoNum type="arabicPeriod"/>
            </a:pPr>
            <a:r>
              <a:rPr b="0" i="0" lang="es-PE" sz="1400" u="none" cap="none" strike="noStrike">
                <a:solidFill>
                  <a:schemeClr val="dk1"/>
                </a:solidFill>
                <a:latin typeface="Calibri"/>
                <a:ea typeface="Calibri"/>
                <a:cs typeface="Calibri"/>
                <a:sym typeface="Calibri"/>
              </a:rPr>
              <a:t>Las diferentes partes de la compañía tienen creencias fundamentalmente diferentes.</a:t>
            </a:r>
            <a:endParaRPr b="0" i="0" sz="1400" u="none" cap="none" strike="noStrike">
              <a:solidFill>
                <a:srgbClr val="000000"/>
              </a:solidFill>
              <a:latin typeface="Arial"/>
              <a:ea typeface="Arial"/>
              <a:cs typeface="Arial"/>
              <a:sym typeface="Arial"/>
            </a:endParaRPr>
          </a:p>
          <a:p>
            <a:pPr indent="-342900" lvl="0" marL="342900" marR="0" rtl="0" algn="l">
              <a:lnSpc>
                <a:spcPct val="107000"/>
              </a:lnSpc>
              <a:spcBef>
                <a:spcPts val="800"/>
              </a:spcBef>
              <a:spcAft>
                <a:spcPts val="0"/>
              </a:spcAft>
              <a:buClr>
                <a:schemeClr val="dk1"/>
              </a:buClr>
              <a:buSzPts val="1400"/>
              <a:buFont typeface="Calibri"/>
              <a:buAutoNum type="arabicPeriod"/>
            </a:pPr>
            <a:r>
              <a:rPr b="0" i="0" lang="es-PE" sz="1400" u="none" cap="none" strike="noStrike">
                <a:solidFill>
                  <a:schemeClr val="dk1"/>
                </a:solidFill>
                <a:latin typeface="Calibri"/>
                <a:ea typeface="Calibri"/>
                <a:cs typeface="Calibri"/>
                <a:sym typeface="Calibri"/>
              </a:rPr>
              <a:t>Aquellos que son considerados héroes de la cultura no se basan en un entendimiento común de lo que es importante o lo que los hace héroes.</a:t>
            </a:r>
            <a:endParaRPr b="0" i="0" sz="1400" u="none" cap="none" strike="noStrike">
              <a:solidFill>
                <a:srgbClr val="000000"/>
              </a:solidFill>
              <a:latin typeface="Arial"/>
              <a:ea typeface="Arial"/>
              <a:cs typeface="Arial"/>
              <a:sym typeface="Arial"/>
            </a:endParaRPr>
          </a:p>
          <a:p>
            <a:pPr indent="-342900" lvl="0" marL="342900" marR="0" rtl="0" algn="l">
              <a:lnSpc>
                <a:spcPct val="107000"/>
              </a:lnSpc>
              <a:spcBef>
                <a:spcPts val="800"/>
              </a:spcBef>
              <a:spcAft>
                <a:spcPts val="0"/>
              </a:spcAft>
              <a:buClr>
                <a:schemeClr val="dk1"/>
              </a:buClr>
              <a:buSzPts val="1400"/>
              <a:buFont typeface="Calibri"/>
              <a:buAutoNum type="arabicPeriod"/>
            </a:pPr>
            <a:r>
              <a:rPr b="0" i="0" lang="es-PE" sz="1400" u="none" cap="none" strike="noStrike">
                <a:solidFill>
                  <a:schemeClr val="dk1"/>
                </a:solidFill>
                <a:latin typeface="Calibri"/>
                <a:ea typeface="Calibri"/>
                <a:cs typeface="Calibri"/>
                <a:sym typeface="Calibri"/>
              </a:rPr>
              <a:t>Lo que se considera como rituales dentro de la organización son desorganizados o contradictorios.</a:t>
            </a:r>
            <a:endParaRPr b="0" i="0" sz="1400" u="none" cap="none" strike="noStrike">
              <a:solidFill>
                <a:srgbClr val="000000"/>
              </a:solidFill>
              <a:latin typeface="Arial"/>
              <a:ea typeface="Arial"/>
              <a:cs typeface="Arial"/>
              <a:sym typeface="Arial"/>
            </a:endParaRPr>
          </a:p>
          <a:p>
            <a:pPr indent="0" lvl="0" marL="0" marR="0" rtl="0" algn="l">
              <a:lnSpc>
                <a:spcPct val="107000"/>
              </a:lnSpc>
              <a:spcBef>
                <a:spcPts val="80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400"/>
              <a:buFont typeface="Arial"/>
              <a:buNone/>
            </a:pPr>
            <a:r>
              <a:rPr b="0" i="0" lang="es-PE" sz="1400" u="none" cap="none" strike="noStrike">
                <a:solidFill>
                  <a:schemeClr val="dk1"/>
                </a:solidFill>
                <a:latin typeface="Calibri"/>
                <a:ea typeface="Calibri"/>
                <a:cs typeface="Calibri"/>
                <a:sym typeface="Calibri"/>
              </a:rPr>
              <a:t>Estos síntomas pueden presentarse por separado o todos juntos, uno solo o varios.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43"/>
          <p:cNvSpPr/>
          <p:nvPr/>
        </p:nvSpPr>
        <p:spPr>
          <a:xfrm>
            <a:off x="0" y="0"/>
            <a:ext cx="9144000" cy="5715000"/>
          </a:xfrm>
          <a:prstGeom prst="rect">
            <a:avLst/>
          </a:prstGeom>
          <a:solidFill>
            <a:srgbClr val="1F85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73" name="Google Shape;473;p43"/>
          <p:cNvSpPr/>
          <p:nvPr/>
        </p:nvSpPr>
        <p:spPr>
          <a:xfrm>
            <a:off x="1969229" y="874224"/>
            <a:ext cx="6370899" cy="3200876"/>
          </a:xfrm>
          <a:prstGeom prst="rect">
            <a:avLst/>
          </a:prstGeom>
          <a:noFill/>
          <a:ln>
            <a:noFill/>
          </a:ln>
        </p:spPr>
        <p:txBody>
          <a:bodyPr anchorCtr="0" anchor="t" bIns="0" lIns="0" spcFirstLastPara="1" rIns="0" wrap="square" tIns="0">
            <a:spAutoFit/>
          </a:bodyPr>
          <a:lstStyle/>
          <a:p>
            <a:pPr indent="-180975" lvl="0" marL="180975" marR="0" rtl="0" algn="l">
              <a:lnSpc>
                <a:spcPct val="100000"/>
              </a:lnSpc>
              <a:spcBef>
                <a:spcPts val="0"/>
              </a:spcBef>
              <a:spcAft>
                <a:spcPts val="0"/>
              </a:spcAft>
              <a:buClr>
                <a:srgbClr val="FFFFFF"/>
              </a:buClr>
              <a:buSzPts val="1600"/>
              <a:buFont typeface="Arial"/>
              <a:buChar char="•"/>
            </a:pPr>
            <a:r>
              <a:rPr b="0" i="0" lang="es-PE" sz="1600" u="none" cap="none" strike="noStrike">
                <a:solidFill>
                  <a:srgbClr val="FFFFFF"/>
                </a:solidFill>
                <a:latin typeface="Calibri"/>
                <a:ea typeface="Calibri"/>
                <a:cs typeface="Calibri"/>
                <a:sym typeface="Calibri"/>
              </a:rPr>
              <a:t>Si bien los líderes son los principales responsables de marcar las pautas de convivencia en los equipos, realmente depende de todos y cada uno lograr un equipo saludable.</a:t>
            </a:r>
            <a:endParaRPr b="0" i="0" sz="1400" u="none" cap="none" strike="noStrike">
              <a:solidFill>
                <a:srgbClr val="000000"/>
              </a:solidFill>
              <a:latin typeface="Arial"/>
              <a:ea typeface="Arial"/>
              <a:cs typeface="Arial"/>
              <a:sym typeface="Arial"/>
            </a:endParaRPr>
          </a:p>
          <a:p>
            <a:pPr indent="-180975" lvl="0" marL="180975" marR="0" rtl="0" algn="l">
              <a:lnSpc>
                <a:spcPct val="100000"/>
              </a:lnSpc>
              <a:spcBef>
                <a:spcPts val="0"/>
              </a:spcBef>
              <a:spcAft>
                <a:spcPts val="0"/>
              </a:spcAft>
              <a:buClr>
                <a:srgbClr val="FFFFFF"/>
              </a:buClr>
              <a:buSzPts val="1600"/>
              <a:buFont typeface="Arial"/>
              <a:buChar char="•"/>
            </a:pPr>
            <a:r>
              <a:rPr b="0" i="0" lang="es-PE" sz="1600" u="none" cap="none" strike="noStrike">
                <a:solidFill>
                  <a:srgbClr val="FFFFFF"/>
                </a:solidFill>
                <a:latin typeface="Calibri"/>
                <a:ea typeface="Calibri"/>
                <a:cs typeface="Calibri"/>
                <a:sym typeface="Calibri"/>
              </a:rPr>
              <a:t>La convivencia en valores básicos de honestidad, cooperación, excelencia, flexibilidad, profesionalismo, metodología ayudarán a que nuestros equipos no solo sean saludables sino a que no sean grupos, sino equipos, entendiendo por qué no son lo mismo.</a:t>
            </a:r>
            <a:endParaRPr b="0" i="0" sz="1400" u="none" cap="none" strike="noStrike">
              <a:solidFill>
                <a:srgbClr val="000000"/>
              </a:solidFill>
              <a:latin typeface="Arial"/>
              <a:ea typeface="Arial"/>
              <a:cs typeface="Arial"/>
              <a:sym typeface="Arial"/>
            </a:endParaRPr>
          </a:p>
          <a:p>
            <a:pPr indent="-180975" lvl="0" marL="180975" marR="0" rtl="0" algn="l">
              <a:lnSpc>
                <a:spcPct val="100000"/>
              </a:lnSpc>
              <a:spcBef>
                <a:spcPts val="0"/>
              </a:spcBef>
              <a:spcAft>
                <a:spcPts val="0"/>
              </a:spcAft>
              <a:buClr>
                <a:srgbClr val="FFFFFF"/>
              </a:buClr>
              <a:buSzPts val="1600"/>
              <a:buFont typeface="Arial"/>
              <a:buChar char="•"/>
            </a:pPr>
            <a:r>
              <a:rPr b="0" i="0" lang="es-PE" sz="1600" u="none" cap="none" strike="noStrike">
                <a:solidFill>
                  <a:srgbClr val="FFFFFF"/>
                </a:solidFill>
                <a:latin typeface="Calibri"/>
                <a:ea typeface="Calibri"/>
                <a:cs typeface="Calibri"/>
                <a:sym typeface="Calibri"/>
              </a:rPr>
              <a:t>Un equipo que carece de confianza, difícilmente logrará sinergia.</a:t>
            </a:r>
            <a:endParaRPr b="0" i="0" sz="1400" u="none" cap="none" strike="noStrike">
              <a:solidFill>
                <a:srgbClr val="000000"/>
              </a:solidFill>
              <a:latin typeface="Arial"/>
              <a:ea typeface="Arial"/>
              <a:cs typeface="Arial"/>
              <a:sym typeface="Arial"/>
            </a:endParaRPr>
          </a:p>
          <a:p>
            <a:pPr indent="-180975" lvl="0" marL="180975" marR="0" rtl="0" algn="l">
              <a:lnSpc>
                <a:spcPct val="100000"/>
              </a:lnSpc>
              <a:spcBef>
                <a:spcPts val="0"/>
              </a:spcBef>
              <a:spcAft>
                <a:spcPts val="0"/>
              </a:spcAft>
              <a:buClr>
                <a:srgbClr val="FFFFFF"/>
              </a:buClr>
              <a:buSzPts val="1600"/>
              <a:buFont typeface="Arial"/>
              <a:buChar char="•"/>
            </a:pPr>
            <a:r>
              <a:rPr b="0" i="0" lang="es-PE" sz="1600" u="none" cap="none" strike="noStrike">
                <a:solidFill>
                  <a:srgbClr val="FFFFFF"/>
                </a:solidFill>
                <a:latin typeface="Calibri"/>
                <a:ea typeface="Calibri"/>
                <a:cs typeface="Calibri"/>
                <a:sym typeface="Calibri"/>
              </a:rPr>
              <a:t>La cultura organizacional impacta en el ambiente de los equipos, sin embargo, cada equipo puede construir su propia cultura de equipo, sin que entre en conflicto con la cultura organizacional.</a:t>
            </a:r>
            <a:endParaRPr b="0" i="0" sz="1400" u="none" cap="none" strike="noStrike">
              <a:solidFill>
                <a:srgbClr val="000000"/>
              </a:solidFill>
              <a:latin typeface="Arial"/>
              <a:ea typeface="Arial"/>
              <a:cs typeface="Arial"/>
              <a:sym typeface="Arial"/>
            </a:endParaRPr>
          </a:p>
          <a:p>
            <a:pPr indent="-180975" lvl="0" marL="180975" marR="0" rtl="0" algn="l">
              <a:lnSpc>
                <a:spcPct val="100000"/>
              </a:lnSpc>
              <a:spcBef>
                <a:spcPts val="0"/>
              </a:spcBef>
              <a:spcAft>
                <a:spcPts val="0"/>
              </a:spcAft>
              <a:buClr>
                <a:srgbClr val="FFFFFF"/>
              </a:buClr>
              <a:buSzPts val="1600"/>
              <a:buFont typeface="Arial"/>
              <a:buChar char="•"/>
            </a:pPr>
            <a:r>
              <a:rPr b="0" i="0" lang="es-PE" sz="1600" u="none" cap="none" strike="noStrike">
                <a:solidFill>
                  <a:srgbClr val="FFFFFF"/>
                </a:solidFill>
                <a:latin typeface="Calibri"/>
                <a:ea typeface="Calibri"/>
                <a:cs typeface="Calibri"/>
                <a:sym typeface="Calibri"/>
              </a:rPr>
              <a:t>Echemos una mirada detenidamente a la cultura de nuestra organización, pues ella influirá para bien o para mal en nuestros equipos.</a:t>
            </a:r>
            <a:endParaRPr b="0" i="0" sz="1400" u="none" cap="none" strike="noStrike">
              <a:solidFill>
                <a:srgbClr val="000000"/>
              </a:solidFill>
              <a:latin typeface="Arial"/>
              <a:ea typeface="Arial"/>
              <a:cs typeface="Arial"/>
              <a:sym typeface="Arial"/>
            </a:endParaRPr>
          </a:p>
        </p:txBody>
      </p:sp>
      <p:sp>
        <p:nvSpPr>
          <p:cNvPr id="474" name="Google Shape;474;p43"/>
          <p:cNvSpPr/>
          <p:nvPr/>
        </p:nvSpPr>
        <p:spPr>
          <a:xfrm>
            <a:off x="511154" y="331345"/>
            <a:ext cx="194580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chemeClr val="lt1"/>
                </a:solidFill>
                <a:latin typeface="Calibri"/>
                <a:ea typeface="Calibri"/>
                <a:cs typeface="Calibri"/>
                <a:sym typeface="Calibri"/>
              </a:rPr>
              <a:t>/ CONCLUSIONES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44"/>
          <p:cNvSpPr txBox="1"/>
          <p:nvPr/>
        </p:nvSpPr>
        <p:spPr>
          <a:xfrm>
            <a:off x="515764" y="965680"/>
            <a:ext cx="7881937" cy="3223548"/>
          </a:xfrm>
          <a:prstGeom prst="rect">
            <a:avLst/>
          </a:prstGeom>
          <a:noFill/>
          <a:ln>
            <a:noFill/>
          </a:ln>
        </p:spPr>
        <p:txBody>
          <a:bodyPr anchorCtr="0" anchor="t" bIns="0" lIns="0" spcFirstLastPara="1" rIns="0" wrap="square" tIns="0">
            <a:noAutofit/>
          </a:bodyPr>
          <a:lstStyle/>
          <a:p>
            <a:pPr indent="-174625" lvl="0" marL="174625" marR="0" rtl="0" algn="l">
              <a:lnSpc>
                <a:spcPct val="100000"/>
              </a:lnSpc>
              <a:spcBef>
                <a:spcPts val="0"/>
              </a:spcBef>
              <a:spcAft>
                <a:spcPts val="0"/>
              </a:spcAft>
              <a:buClr>
                <a:schemeClr val="dk1"/>
              </a:buClr>
              <a:buSzPts val="1500"/>
              <a:buFont typeface="Arial"/>
              <a:buChar char="•"/>
            </a:pPr>
            <a:r>
              <a:rPr b="0" i="0" lang="es-PE" sz="1500" u="none" cap="none" strike="noStrike">
                <a:solidFill>
                  <a:schemeClr val="dk1"/>
                </a:solidFill>
                <a:latin typeface="Calibri"/>
                <a:ea typeface="Calibri"/>
                <a:cs typeface="Calibri"/>
                <a:sym typeface="Calibri"/>
              </a:rPr>
              <a:t>Covey, S. (1996) Los 7 Hábitos de la Gente Altamente Efectiva, </a:t>
            </a:r>
            <a:r>
              <a:rPr lang="es-PE" sz="1500">
                <a:solidFill>
                  <a:schemeClr val="dk1"/>
                </a:solidFill>
                <a:latin typeface="Calibri"/>
                <a:ea typeface="Calibri"/>
                <a:cs typeface="Calibri"/>
                <a:sym typeface="Calibri"/>
              </a:rPr>
              <a:t>Paidós</a:t>
            </a:r>
            <a:r>
              <a:rPr b="0" i="0" lang="es-PE" sz="1500" u="none" cap="none" strike="noStrike">
                <a:solidFill>
                  <a:schemeClr val="dk1"/>
                </a:solidFill>
                <a:latin typeface="Calibri"/>
                <a:ea typeface="Calibri"/>
                <a:cs typeface="Calibri"/>
                <a:sym typeface="Calibri"/>
              </a:rPr>
              <a:t>: Barcelona.</a:t>
            </a:r>
            <a:endParaRPr b="0" i="0" sz="1400" u="none" cap="none" strike="noStrike">
              <a:solidFill>
                <a:srgbClr val="000000"/>
              </a:solidFill>
              <a:latin typeface="Arial"/>
              <a:ea typeface="Arial"/>
              <a:cs typeface="Arial"/>
              <a:sym typeface="Arial"/>
            </a:endParaRPr>
          </a:p>
          <a:p>
            <a:pPr indent="-174625" lvl="0" marL="174625" marR="0" rtl="0" algn="l">
              <a:lnSpc>
                <a:spcPct val="100000"/>
              </a:lnSpc>
              <a:spcBef>
                <a:spcPts val="0"/>
              </a:spcBef>
              <a:spcAft>
                <a:spcPts val="0"/>
              </a:spcAft>
              <a:buClr>
                <a:schemeClr val="dk1"/>
              </a:buClr>
              <a:buSzPts val="1500"/>
              <a:buFont typeface="Arial"/>
              <a:buChar char="•"/>
            </a:pPr>
            <a:r>
              <a:rPr b="0" i="0" lang="es-PE" sz="1500" u="none" cap="none" strike="noStrike">
                <a:solidFill>
                  <a:schemeClr val="dk1"/>
                </a:solidFill>
                <a:latin typeface="Calibri"/>
                <a:ea typeface="Calibri"/>
                <a:cs typeface="Calibri"/>
                <a:sym typeface="Calibri"/>
              </a:rPr>
              <a:t>Robbins, S. (2004) Comportamiento Organizacional, México: Prentice Hall</a:t>
            </a:r>
            <a:endParaRPr b="0" i="0" sz="1400" u="none" cap="none" strike="noStrike">
              <a:solidFill>
                <a:srgbClr val="000000"/>
              </a:solidFill>
              <a:latin typeface="Arial"/>
              <a:ea typeface="Arial"/>
              <a:cs typeface="Arial"/>
              <a:sym typeface="Arial"/>
            </a:endParaRPr>
          </a:p>
          <a:p>
            <a:pPr indent="-174625" lvl="0" marL="174625" marR="0" rtl="0" algn="l">
              <a:lnSpc>
                <a:spcPct val="100000"/>
              </a:lnSpc>
              <a:spcBef>
                <a:spcPts val="0"/>
              </a:spcBef>
              <a:spcAft>
                <a:spcPts val="0"/>
              </a:spcAft>
              <a:buClr>
                <a:schemeClr val="dk1"/>
              </a:buClr>
              <a:buSzPts val="1500"/>
              <a:buFont typeface="Arial"/>
              <a:buChar char="•"/>
            </a:pPr>
            <a:r>
              <a:rPr b="0" i="0" lang="es-PE" sz="1500" u="none" cap="none" strike="noStrike">
                <a:solidFill>
                  <a:schemeClr val="dk1"/>
                </a:solidFill>
                <a:latin typeface="Calibri"/>
                <a:ea typeface="Calibri"/>
                <a:cs typeface="Calibri"/>
                <a:sym typeface="Calibri"/>
              </a:rPr>
              <a:t>Furnham, A., Pelcastre, O. G., &amp; Varela, D. R. (2001). Psicología Organizacional: El comportamiento del individuo en las organizaciones. México: Oxford University Press.</a:t>
            </a:r>
            <a:endParaRPr b="0" i="0" sz="1400" u="none" cap="none" strike="noStrike">
              <a:solidFill>
                <a:srgbClr val="000000"/>
              </a:solidFill>
              <a:latin typeface="Arial"/>
              <a:ea typeface="Arial"/>
              <a:cs typeface="Arial"/>
              <a:sym typeface="Arial"/>
            </a:endParaRPr>
          </a:p>
          <a:p>
            <a:pPr indent="-174625" lvl="0" marL="174625" marR="0" rtl="0" algn="l">
              <a:lnSpc>
                <a:spcPct val="100000"/>
              </a:lnSpc>
              <a:spcBef>
                <a:spcPts val="0"/>
              </a:spcBef>
              <a:spcAft>
                <a:spcPts val="0"/>
              </a:spcAft>
              <a:buClr>
                <a:schemeClr val="dk1"/>
              </a:buClr>
              <a:buSzPts val="1500"/>
              <a:buFont typeface="Arial"/>
              <a:buChar char="•"/>
            </a:pPr>
            <a:r>
              <a:rPr b="0" i="0" lang="es-PE" sz="1500" u="none" cap="none" strike="noStrike">
                <a:solidFill>
                  <a:schemeClr val="dk1"/>
                </a:solidFill>
                <a:latin typeface="Calibri"/>
                <a:ea typeface="Calibri"/>
                <a:cs typeface="Calibri"/>
                <a:sym typeface="Calibri"/>
              </a:rPr>
              <a:t>Samuel Merlano Medrano - Universidad de </a:t>
            </a:r>
            <a:r>
              <a:rPr lang="es-PE" sz="1500">
                <a:solidFill>
                  <a:schemeClr val="dk1"/>
                </a:solidFill>
                <a:latin typeface="Calibri"/>
                <a:ea typeface="Calibri"/>
                <a:cs typeface="Calibri"/>
                <a:sym typeface="Calibri"/>
              </a:rPr>
              <a:t>Málaga</a:t>
            </a:r>
            <a:r>
              <a:rPr b="0" i="0" lang="es-PE" sz="1500" u="none" cap="none" strike="noStrike">
                <a:solidFill>
                  <a:schemeClr val="dk1"/>
                </a:solidFill>
                <a:latin typeface="Calibri"/>
                <a:ea typeface="Calibri"/>
                <a:cs typeface="Calibri"/>
                <a:sym typeface="Calibri"/>
              </a:rPr>
              <a:t>  (2011).  SINERGIA EN EL AMBIENTE DE TRABAJO </a:t>
            </a:r>
            <a:r>
              <a:rPr b="0" i="0" lang="es-PE" sz="1500" u="sng" cap="none" strike="noStrike">
                <a:solidFill>
                  <a:schemeClr val="dk1"/>
                </a:solidFill>
                <a:latin typeface="Calibri"/>
                <a:ea typeface="Calibri"/>
                <a:cs typeface="Calibri"/>
                <a:sym typeface="Calibri"/>
                <a:hlinkClick r:id="rId3">
                  <a:extLst>
                    <a:ext uri="{A12FA001-AC4F-418D-AE19-62706E023703}">
                      <ahyp:hlinkClr val="tx"/>
                    </a:ext>
                  </a:extLst>
                </a:hlinkClick>
              </a:rPr>
              <a:t>http://www.eumed.net/rev/cccss/13/smm.htm</a:t>
            </a:r>
            <a:endParaRPr b="0" i="0" sz="1500" u="none" cap="none" strike="noStrike">
              <a:solidFill>
                <a:schemeClr val="dk1"/>
              </a:solidFill>
              <a:latin typeface="Calibri"/>
              <a:ea typeface="Calibri"/>
              <a:cs typeface="Calibri"/>
              <a:sym typeface="Calibri"/>
            </a:endParaRPr>
          </a:p>
          <a:p>
            <a:pPr indent="-174625" lvl="0" marL="174625" marR="0" rtl="0" algn="l">
              <a:lnSpc>
                <a:spcPct val="100000"/>
              </a:lnSpc>
              <a:spcBef>
                <a:spcPts val="0"/>
              </a:spcBef>
              <a:spcAft>
                <a:spcPts val="0"/>
              </a:spcAft>
              <a:buClr>
                <a:schemeClr val="dk1"/>
              </a:buClr>
              <a:buSzPts val="1500"/>
              <a:buFont typeface="Arial"/>
              <a:buChar char="•"/>
            </a:pPr>
            <a:r>
              <a:rPr b="0" i="0" lang="es-PE" sz="1500" u="none" cap="none" strike="noStrike">
                <a:solidFill>
                  <a:schemeClr val="dk1"/>
                </a:solidFill>
                <a:latin typeface="Calibri"/>
                <a:ea typeface="Calibri"/>
                <a:cs typeface="Calibri"/>
                <a:sym typeface="Calibri"/>
              </a:rPr>
              <a:t>Modelo de Desarrollo de Equipos de Tuckman - 12manage (2019) </a:t>
            </a:r>
            <a:r>
              <a:rPr b="0" i="0" lang="es-PE" sz="1500" u="sng" cap="none" strike="noStrike">
                <a:solidFill>
                  <a:schemeClr val="dk1"/>
                </a:solidFill>
                <a:latin typeface="Calibri"/>
                <a:ea typeface="Calibri"/>
                <a:cs typeface="Calibri"/>
                <a:sym typeface="Calibri"/>
                <a:hlinkClick r:id="rId4">
                  <a:extLst>
                    <a:ext uri="{A12FA001-AC4F-418D-AE19-62706E023703}">
                      <ahyp:hlinkClr val="tx"/>
                    </a:ext>
                  </a:extLst>
                </a:hlinkClick>
              </a:rPr>
              <a:t>https://www.12manage.com/methods_tuckman_stages_team_development_es.html</a:t>
            </a:r>
            <a:endParaRPr b="0" i="0" sz="1500" u="none" cap="none" strike="noStrike">
              <a:solidFill>
                <a:schemeClr val="dk1"/>
              </a:solidFill>
              <a:latin typeface="Calibri"/>
              <a:ea typeface="Calibri"/>
              <a:cs typeface="Calibri"/>
              <a:sym typeface="Calibri"/>
            </a:endParaRPr>
          </a:p>
          <a:p>
            <a:pPr indent="-174625" lvl="0" marL="174625" marR="0" rtl="0" algn="l">
              <a:lnSpc>
                <a:spcPct val="100000"/>
              </a:lnSpc>
              <a:spcBef>
                <a:spcPts val="0"/>
              </a:spcBef>
              <a:spcAft>
                <a:spcPts val="0"/>
              </a:spcAft>
              <a:buClr>
                <a:schemeClr val="dk1"/>
              </a:buClr>
              <a:buSzPts val="1500"/>
              <a:buFont typeface="Arial"/>
              <a:buChar char="•"/>
            </a:pPr>
            <a:r>
              <a:rPr b="0" i="0" lang="es-PE" sz="1500" u="none" cap="none" strike="noStrike">
                <a:solidFill>
                  <a:schemeClr val="dk1"/>
                </a:solidFill>
                <a:latin typeface="Calibri"/>
                <a:ea typeface="Calibri"/>
                <a:cs typeface="Calibri"/>
                <a:sym typeface="Calibri"/>
              </a:rPr>
              <a:t>Roles de equipo Belbin (2017) </a:t>
            </a:r>
            <a:r>
              <a:rPr b="0" i="0" lang="es-PE" sz="1500" u="sng" cap="none" strike="noStrike">
                <a:solidFill>
                  <a:schemeClr val="dk1"/>
                </a:solidFill>
                <a:latin typeface="Calibri"/>
                <a:ea typeface="Calibri"/>
                <a:cs typeface="Calibri"/>
                <a:sym typeface="Calibri"/>
                <a:hlinkClick r:id="rId5">
                  <a:extLst>
                    <a:ext uri="{A12FA001-AC4F-418D-AE19-62706E023703}">
                      <ahyp:hlinkClr val="tx"/>
                    </a:ext>
                  </a:extLst>
                </a:hlinkClick>
              </a:rPr>
              <a:t>https://www.belbin.es/roles-de-equipo/</a:t>
            </a:r>
            <a:endParaRPr b="0" i="0" sz="1500" u="none" cap="none" strike="noStrike">
              <a:solidFill>
                <a:schemeClr val="dk1"/>
              </a:solidFill>
              <a:latin typeface="Calibri"/>
              <a:ea typeface="Calibri"/>
              <a:cs typeface="Calibri"/>
              <a:sym typeface="Calibri"/>
            </a:endParaRPr>
          </a:p>
          <a:p>
            <a:pPr indent="-174625" lvl="0" marL="174625" marR="0" rtl="0" algn="l">
              <a:lnSpc>
                <a:spcPct val="100000"/>
              </a:lnSpc>
              <a:spcBef>
                <a:spcPts val="0"/>
              </a:spcBef>
              <a:spcAft>
                <a:spcPts val="0"/>
              </a:spcAft>
              <a:buClr>
                <a:schemeClr val="dk1"/>
              </a:buClr>
              <a:buSzPts val="1500"/>
              <a:buFont typeface="Arial"/>
              <a:buChar char="•"/>
            </a:pPr>
            <a:r>
              <a:rPr b="0" i="0" lang="es-PE" sz="1500" u="none" cap="none" strike="noStrike">
                <a:solidFill>
                  <a:schemeClr val="dk1"/>
                </a:solidFill>
                <a:latin typeface="Calibri"/>
                <a:ea typeface="Calibri"/>
                <a:cs typeface="Calibri"/>
                <a:sym typeface="Calibri"/>
              </a:rPr>
              <a:t>Estudio de la Cultura Organizacional, según Cameron y Quinn </a:t>
            </a:r>
            <a:r>
              <a:rPr b="0" i="0" lang="es-PE" sz="1500" u="sng" cap="none" strike="noStrike">
                <a:solidFill>
                  <a:schemeClr val="dk1"/>
                </a:solidFill>
                <a:latin typeface="Calibri"/>
                <a:ea typeface="Calibri"/>
                <a:cs typeface="Calibri"/>
                <a:sym typeface="Calibri"/>
                <a:hlinkClick r:id="rId6">
                  <a:extLst>
                    <a:ext uri="{A12FA001-AC4F-418D-AE19-62706E023703}">
                      <ahyp:hlinkClr val="tx"/>
                    </a:ext>
                  </a:extLst>
                </a:hlinkClick>
              </a:rPr>
              <a:t>http://biblioteca2.ucab.edu.ve/anexos/biblioteca/marc/texto/AAR5070.pdf</a:t>
            </a:r>
            <a:r>
              <a:rPr b="0" i="0" lang="es-PE" sz="15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480" name="Google Shape;480;p44"/>
          <p:cNvSpPr/>
          <p:nvPr/>
        </p:nvSpPr>
        <p:spPr>
          <a:xfrm>
            <a:off x="511154" y="331345"/>
            <a:ext cx="1945800"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BIBLIOGRAFÍA</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5"/>
          <p:cNvPicPr preferRelativeResize="0"/>
          <p:nvPr/>
        </p:nvPicPr>
        <p:blipFill rotWithShape="1">
          <a:blip r:embed="rId3">
            <a:alphaModFix/>
          </a:blip>
          <a:srcRect b="0" l="0" r="0" t="0"/>
          <a:stretch/>
        </p:blipFill>
        <p:spPr>
          <a:xfrm>
            <a:off x="0" y="0"/>
            <a:ext cx="9154631" cy="5733853"/>
          </a:xfrm>
          <a:prstGeom prst="rect">
            <a:avLst/>
          </a:prstGeom>
          <a:noFill/>
          <a:ln>
            <a:noFill/>
          </a:ln>
        </p:spPr>
      </p:pic>
      <p:sp>
        <p:nvSpPr>
          <p:cNvPr id="60" name="Google Shape;60;p5"/>
          <p:cNvSpPr txBox="1"/>
          <p:nvPr/>
        </p:nvSpPr>
        <p:spPr>
          <a:xfrm>
            <a:off x="2393302" y="2395248"/>
            <a:ext cx="4357500" cy="2201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700"/>
              <a:buFont typeface="Arial"/>
              <a:buNone/>
            </a:pPr>
            <a:r>
              <a:rPr b="0" i="1" lang="es-PE" sz="1700" u="none" cap="none" strike="noStrike">
                <a:solidFill>
                  <a:srgbClr val="0F1111"/>
                </a:solidFill>
                <a:latin typeface="Arial"/>
                <a:ea typeface="Arial"/>
                <a:cs typeface="Arial"/>
                <a:sym typeface="Arial"/>
              </a:rPr>
              <a:t>“Los grandes equipos rechazan totalmente la concepción del genio individual o el director carismático que transforma una organización, en cambio, creen en sí mismos y en su capacidad para conseguir objetivos”.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F1111"/>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700"/>
              <a:buFont typeface="Arial"/>
              <a:buNone/>
            </a:pPr>
            <a:r>
              <a:rPr b="1" i="0" lang="es-PE" sz="1700" u="none" cap="none" strike="noStrike">
                <a:solidFill>
                  <a:srgbClr val="0F1111"/>
                </a:solidFill>
                <a:latin typeface="Arial"/>
                <a:ea typeface="Arial"/>
                <a:cs typeface="Arial"/>
                <a:sym typeface="Arial"/>
              </a:rPr>
              <a:t>Elton Chester y Adrian Gostick</a:t>
            </a:r>
            <a:endParaRPr b="1" i="0" sz="1700" u="none" cap="none" strike="noStrike">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6"/>
          <p:cNvSpPr/>
          <p:nvPr/>
        </p:nvSpPr>
        <p:spPr>
          <a:xfrm>
            <a:off x="512023" y="331345"/>
            <a:ext cx="6417283"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sp>
        <p:nvSpPr>
          <p:cNvPr id="66" name="Google Shape;66;p6"/>
          <p:cNvSpPr/>
          <p:nvPr/>
        </p:nvSpPr>
        <p:spPr>
          <a:xfrm>
            <a:off x="1285890" y="2243734"/>
            <a:ext cx="599648" cy="599648"/>
          </a:xfrm>
          <a:prstGeom prst="ellipse">
            <a:avLst/>
          </a:prstGeom>
          <a:solidFill>
            <a:srgbClr val="8259A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7" name="Google Shape;67;p6"/>
          <p:cNvSpPr txBox="1"/>
          <p:nvPr/>
        </p:nvSpPr>
        <p:spPr>
          <a:xfrm>
            <a:off x="1034703" y="2343503"/>
            <a:ext cx="1102023" cy="4001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es-PE" sz="2000" u="none" cap="none" strike="noStrike">
                <a:solidFill>
                  <a:schemeClr val="lt1"/>
                </a:solidFill>
                <a:latin typeface="Calibri"/>
                <a:ea typeface="Calibri"/>
                <a:cs typeface="Calibri"/>
                <a:sym typeface="Calibri"/>
              </a:rPr>
              <a:t>64%</a:t>
            </a:r>
            <a:endParaRPr b="0" i="0" sz="1400" u="none" cap="none" strike="noStrike">
              <a:solidFill>
                <a:srgbClr val="000000"/>
              </a:solidFill>
              <a:latin typeface="Arial"/>
              <a:ea typeface="Arial"/>
              <a:cs typeface="Arial"/>
              <a:sym typeface="Arial"/>
            </a:endParaRPr>
          </a:p>
        </p:txBody>
      </p:sp>
      <p:cxnSp>
        <p:nvCxnSpPr>
          <p:cNvPr id="68" name="Google Shape;68;p6"/>
          <p:cNvCxnSpPr>
            <a:endCxn id="69" idx="2"/>
          </p:cNvCxnSpPr>
          <p:nvPr/>
        </p:nvCxnSpPr>
        <p:spPr>
          <a:xfrm flipH="1" rot="10800000">
            <a:off x="1675805" y="3086225"/>
            <a:ext cx="1653300" cy="14400"/>
          </a:xfrm>
          <a:prstGeom prst="straightConnector1">
            <a:avLst/>
          </a:prstGeom>
          <a:noFill/>
          <a:ln cap="flat" cmpd="sng" w="28575">
            <a:solidFill>
              <a:srgbClr val="D8D8D8"/>
            </a:solidFill>
            <a:prstDash val="solid"/>
            <a:round/>
            <a:headEnd len="sm" w="sm" type="none"/>
            <a:tailEnd len="sm" w="sm" type="none"/>
          </a:ln>
        </p:spPr>
      </p:cxnSp>
      <p:grpSp>
        <p:nvGrpSpPr>
          <p:cNvPr id="70" name="Google Shape;70;p6"/>
          <p:cNvGrpSpPr/>
          <p:nvPr/>
        </p:nvGrpSpPr>
        <p:grpSpPr>
          <a:xfrm>
            <a:off x="1480007" y="2980678"/>
            <a:ext cx="211094" cy="211094"/>
            <a:chOff x="1677812" y="4248152"/>
            <a:chExt cx="211094" cy="211094"/>
          </a:xfrm>
        </p:grpSpPr>
        <p:sp>
          <p:nvSpPr>
            <p:cNvPr id="71" name="Google Shape;71;p6"/>
            <p:cNvSpPr/>
            <p:nvPr/>
          </p:nvSpPr>
          <p:spPr>
            <a:xfrm>
              <a:off x="1677812" y="4248152"/>
              <a:ext cx="211094" cy="211094"/>
            </a:xfrm>
            <a:prstGeom prst="ellipse">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72" name="Google Shape;72;p6"/>
            <p:cNvSpPr/>
            <p:nvPr/>
          </p:nvSpPr>
          <p:spPr>
            <a:xfrm>
              <a:off x="1708100" y="4278440"/>
              <a:ext cx="150518" cy="150518"/>
            </a:xfrm>
            <a:prstGeom prst="ellipse">
              <a:avLst/>
            </a:prstGeom>
            <a:solidFill>
              <a:srgbClr val="8259A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sp>
        <p:nvSpPr>
          <p:cNvPr id="73" name="Google Shape;73;p6"/>
          <p:cNvSpPr/>
          <p:nvPr/>
        </p:nvSpPr>
        <p:spPr>
          <a:xfrm>
            <a:off x="1134467" y="3329068"/>
            <a:ext cx="892894" cy="607552"/>
          </a:xfrm>
          <a:custGeom>
            <a:rect b="b" l="l" r="r" t="t"/>
            <a:pathLst>
              <a:path extrusionOk="0" h="776713" w="892894">
                <a:moveTo>
                  <a:pt x="0" y="0"/>
                </a:moveTo>
                <a:lnTo>
                  <a:pt x="892894" y="0"/>
                </a:lnTo>
                <a:lnTo>
                  <a:pt x="892894" y="776713"/>
                </a:lnTo>
                <a:lnTo>
                  <a:pt x="0" y="776713"/>
                </a:lnTo>
                <a:lnTo>
                  <a:pt x="0" y="0"/>
                </a:lnTo>
                <a:close/>
              </a:path>
            </a:pathLst>
          </a:cu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rgbClr val="8058A6"/>
                </a:solidFill>
                <a:latin typeface="Calibri"/>
                <a:ea typeface="Calibri"/>
                <a:cs typeface="Calibri"/>
                <a:sym typeface="Calibri"/>
              </a:rPr>
              <a:t>MEDIA GLOBAL</a:t>
            </a:r>
            <a:endParaRPr b="0" i="0" sz="1200" u="none" cap="none" strike="noStrike">
              <a:solidFill>
                <a:schemeClr val="dk1"/>
              </a:solidFill>
              <a:latin typeface="Calibri"/>
              <a:ea typeface="Calibri"/>
              <a:cs typeface="Calibri"/>
              <a:sym typeface="Calibri"/>
            </a:endParaRPr>
          </a:p>
        </p:txBody>
      </p:sp>
      <p:sp>
        <p:nvSpPr>
          <p:cNvPr id="74" name="Google Shape;74;p6"/>
          <p:cNvSpPr/>
          <p:nvPr/>
        </p:nvSpPr>
        <p:spPr>
          <a:xfrm>
            <a:off x="3094402" y="2161376"/>
            <a:ext cx="682006" cy="682006"/>
          </a:xfrm>
          <a:prstGeom prst="ellipse">
            <a:avLst/>
          </a:prstGeom>
          <a:solidFill>
            <a:srgbClr val="DA1A8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75" name="Google Shape;75;p6"/>
          <p:cNvGrpSpPr/>
          <p:nvPr/>
        </p:nvGrpSpPr>
        <p:grpSpPr>
          <a:xfrm>
            <a:off x="3329105" y="2980678"/>
            <a:ext cx="211094" cy="211094"/>
            <a:chOff x="1677812" y="4248152"/>
            <a:chExt cx="211094" cy="211094"/>
          </a:xfrm>
        </p:grpSpPr>
        <p:sp>
          <p:nvSpPr>
            <p:cNvPr id="69" name="Google Shape;69;p6"/>
            <p:cNvSpPr/>
            <p:nvPr/>
          </p:nvSpPr>
          <p:spPr>
            <a:xfrm>
              <a:off x="1677812" y="4248152"/>
              <a:ext cx="211094" cy="211094"/>
            </a:xfrm>
            <a:prstGeom prst="ellipse">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76" name="Google Shape;76;p6"/>
            <p:cNvSpPr/>
            <p:nvPr/>
          </p:nvSpPr>
          <p:spPr>
            <a:xfrm>
              <a:off x="1708100" y="4278440"/>
              <a:ext cx="150518" cy="150518"/>
            </a:xfrm>
            <a:prstGeom prst="ellipse">
              <a:avLst/>
            </a:prstGeom>
            <a:solidFill>
              <a:srgbClr val="DA1A8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sp>
        <p:nvSpPr>
          <p:cNvPr id="77" name="Google Shape;77;p6"/>
          <p:cNvSpPr/>
          <p:nvPr/>
        </p:nvSpPr>
        <p:spPr>
          <a:xfrm>
            <a:off x="2660558" y="3329067"/>
            <a:ext cx="1541585" cy="876167"/>
          </a:xfrm>
          <a:custGeom>
            <a:rect b="b" l="l" r="r" t="t"/>
            <a:pathLst>
              <a:path extrusionOk="0" h="776713" w="892894">
                <a:moveTo>
                  <a:pt x="0" y="0"/>
                </a:moveTo>
                <a:lnTo>
                  <a:pt x="892894" y="0"/>
                </a:lnTo>
                <a:lnTo>
                  <a:pt x="892894" y="776713"/>
                </a:lnTo>
                <a:lnTo>
                  <a:pt x="0" y="776713"/>
                </a:lnTo>
                <a:lnTo>
                  <a:pt x="0" y="0"/>
                </a:lnTo>
                <a:close/>
              </a:path>
            </a:pathLst>
          </a:cu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rgbClr val="D91B86"/>
                </a:solidFill>
                <a:latin typeface="Calibri"/>
                <a:ea typeface="Calibri"/>
                <a:cs typeface="Calibri"/>
                <a:sym typeface="Calibri"/>
              </a:rPr>
              <a:t>CUANDO ESTÁN MOTIVADOS PORQUE TRABAJAN EN EQUIPO</a:t>
            </a:r>
            <a:endParaRPr b="0" i="0" sz="1200" u="none" cap="none" strike="noStrike">
              <a:solidFill>
                <a:schemeClr val="dk1"/>
              </a:solidFill>
              <a:latin typeface="Calibri"/>
              <a:ea typeface="Calibri"/>
              <a:cs typeface="Calibri"/>
              <a:sym typeface="Calibri"/>
            </a:endParaRPr>
          </a:p>
        </p:txBody>
      </p:sp>
      <p:sp>
        <p:nvSpPr>
          <p:cNvPr id="78" name="Google Shape;78;p6"/>
          <p:cNvSpPr/>
          <p:nvPr/>
        </p:nvSpPr>
        <p:spPr>
          <a:xfrm>
            <a:off x="4970636" y="2077612"/>
            <a:ext cx="765770" cy="765770"/>
          </a:xfrm>
          <a:prstGeom prst="ellipse">
            <a:avLst/>
          </a:prstGeom>
          <a:solidFill>
            <a:srgbClr val="9EC9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79" name="Google Shape;79;p6"/>
          <p:cNvGrpSpPr/>
          <p:nvPr/>
        </p:nvGrpSpPr>
        <p:grpSpPr>
          <a:xfrm>
            <a:off x="5255011" y="2980678"/>
            <a:ext cx="211094" cy="211094"/>
            <a:chOff x="1677812" y="4248152"/>
            <a:chExt cx="211094" cy="211094"/>
          </a:xfrm>
        </p:grpSpPr>
        <p:sp>
          <p:nvSpPr>
            <p:cNvPr id="80" name="Google Shape;80;p6"/>
            <p:cNvSpPr/>
            <p:nvPr/>
          </p:nvSpPr>
          <p:spPr>
            <a:xfrm>
              <a:off x="1677812" y="4248152"/>
              <a:ext cx="211094" cy="211094"/>
            </a:xfrm>
            <a:prstGeom prst="ellipse">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81" name="Google Shape;81;p6"/>
            <p:cNvSpPr/>
            <p:nvPr/>
          </p:nvSpPr>
          <p:spPr>
            <a:xfrm>
              <a:off x="1708100" y="4278440"/>
              <a:ext cx="150518" cy="150518"/>
            </a:xfrm>
            <a:prstGeom prst="ellipse">
              <a:avLst/>
            </a:prstGeom>
            <a:solidFill>
              <a:srgbClr val="9EC9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sp>
        <p:nvSpPr>
          <p:cNvPr id="82" name="Google Shape;82;p6"/>
          <p:cNvSpPr/>
          <p:nvPr/>
        </p:nvSpPr>
        <p:spPr>
          <a:xfrm>
            <a:off x="4556908" y="3329068"/>
            <a:ext cx="1578945" cy="735490"/>
          </a:xfrm>
          <a:custGeom>
            <a:rect b="b" l="l" r="r" t="t"/>
            <a:pathLst>
              <a:path extrusionOk="0" h="776713" w="892894">
                <a:moveTo>
                  <a:pt x="0" y="0"/>
                </a:moveTo>
                <a:lnTo>
                  <a:pt x="892894" y="0"/>
                </a:lnTo>
                <a:lnTo>
                  <a:pt x="892894" y="776713"/>
                </a:lnTo>
                <a:lnTo>
                  <a:pt x="0" y="776713"/>
                </a:lnTo>
                <a:lnTo>
                  <a:pt x="0" y="0"/>
                </a:lnTo>
                <a:close/>
              </a:path>
            </a:pathLst>
          </a:cu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rgbClr val="9EC907"/>
                </a:solidFill>
                <a:latin typeface="Calibri"/>
                <a:ea typeface="Calibri"/>
                <a:cs typeface="Calibri"/>
                <a:sym typeface="Calibri"/>
              </a:rPr>
              <a:t>CUANDO SE LES HA RECONOCIDO RECIENTEMENTE DELANTE DEL EQUIPO/ÁREA</a:t>
            </a:r>
            <a:endParaRPr b="0" i="0" sz="1200" u="none" cap="none" strike="noStrike">
              <a:solidFill>
                <a:schemeClr val="dk1"/>
              </a:solidFill>
              <a:latin typeface="Calibri"/>
              <a:ea typeface="Calibri"/>
              <a:cs typeface="Calibri"/>
              <a:sym typeface="Calibri"/>
            </a:endParaRPr>
          </a:p>
        </p:txBody>
      </p:sp>
      <p:cxnSp>
        <p:nvCxnSpPr>
          <p:cNvPr id="83" name="Google Shape;83;p6"/>
          <p:cNvCxnSpPr>
            <a:stCxn id="69" idx="6"/>
          </p:cNvCxnSpPr>
          <p:nvPr/>
        </p:nvCxnSpPr>
        <p:spPr>
          <a:xfrm>
            <a:off x="3540199" y="3086225"/>
            <a:ext cx="1714800" cy="0"/>
          </a:xfrm>
          <a:prstGeom prst="straightConnector1">
            <a:avLst/>
          </a:prstGeom>
          <a:noFill/>
          <a:ln cap="flat" cmpd="sng" w="28575">
            <a:solidFill>
              <a:srgbClr val="D8D8D8"/>
            </a:solidFill>
            <a:prstDash val="solid"/>
            <a:round/>
            <a:headEnd len="sm" w="sm" type="none"/>
            <a:tailEnd len="sm" w="sm" type="none"/>
          </a:ln>
        </p:spPr>
      </p:cxnSp>
      <p:cxnSp>
        <p:nvCxnSpPr>
          <p:cNvPr id="84" name="Google Shape;84;p6"/>
          <p:cNvCxnSpPr>
            <a:endCxn id="85" idx="2"/>
          </p:cNvCxnSpPr>
          <p:nvPr/>
        </p:nvCxnSpPr>
        <p:spPr>
          <a:xfrm flipH="1" rot="10800000">
            <a:off x="5460590" y="3086225"/>
            <a:ext cx="1688400" cy="14400"/>
          </a:xfrm>
          <a:prstGeom prst="straightConnector1">
            <a:avLst/>
          </a:prstGeom>
          <a:noFill/>
          <a:ln cap="flat" cmpd="sng" w="28575">
            <a:solidFill>
              <a:srgbClr val="D8D8D8"/>
            </a:solidFill>
            <a:prstDash val="solid"/>
            <a:round/>
            <a:headEnd len="sm" w="sm" type="none"/>
            <a:tailEnd len="sm" w="sm" type="none"/>
          </a:ln>
        </p:spPr>
      </p:cxnSp>
      <p:sp>
        <p:nvSpPr>
          <p:cNvPr id="86" name="Google Shape;86;p6"/>
          <p:cNvSpPr/>
          <p:nvPr/>
        </p:nvSpPr>
        <p:spPr>
          <a:xfrm>
            <a:off x="6820066" y="1982957"/>
            <a:ext cx="860425" cy="860425"/>
          </a:xfrm>
          <a:prstGeom prst="ellipse">
            <a:avLst/>
          </a:prstGeom>
          <a:solidFill>
            <a:srgbClr val="EA8F2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87" name="Google Shape;87;p6"/>
          <p:cNvGrpSpPr/>
          <p:nvPr/>
        </p:nvGrpSpPr>
        <p:grpSpPr>
          <a:xfrm>
            <a:off x="7148990" y="2980678"/>
            <a:ext cx="211094" cy="211094"/>
            <a:chOff x="1677812" y="4248152"/>
            <a:chExt cx="211094" cy="211094"/>
          </a:xfrm>
        </p:grpSpPr>
        <p:sp>
          <p:nvSpPr>
            <p:cNvPr id="85" name="Google Shape;85;p6"/>
            <p:cNvSpPr/>
            <p:nvPr/>
          </p:nvSpPr>
          <p:spPr>
            <a:xfrm>
              <a:off x="1677812" y="4248152"/>
              <a:ext cx="211094" cy="211094"/>
            </a:xfrm>
            <a:prstGeom prst="ellipse">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88" name="Google Shape;88;p6"/>
            <p:cNvSpPr/>
            <p:nvPr/>
          </p:nvSpPr>
          <p:spPr>
            <a:xfrm>
              <a:off x="1708100" y="4278440"/>
              <a:ext cx="150518" cy="150518"/>
            </a:xfrm>
            <a:prstGeom prst="ellipse">
              <a:avLst/>
            </a:prstGeom>
            <a:solidFill>
              <a:srgbClr val="EA8F2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sp>
        <p:nvSpPr>
          <p:cNvPr id="89" name="Google Shape;89;p6"/>
          <p:cNvSpPr/>
          <p:nvPr/>
        </p:nvSpPr>
        <p:spPr>
          <a:xfrm>
            <a:off x="6445195" y="3329067"/>
            <a:ext cx="1610169" cy="1103625"/>
          </a:xfrm>
          <a:custGeom>
            <a:rect b="b" l="l" r="r" t="t"/>
            <a:pathLst>
              <a:path extrusionOk="0" h="776713" w="892894">
                <a:moveTo>
                  <a:pt x="0" y="0"/>
                </a:moveTo>
                <a:lnTo>
                  <a:pt x="892894" y="0"/>
                </a:lnTo>
                <a:lnTo>
                  <a:pt x="892894" y="776713"/>
                </a:lnTo>
                <a:lnTo>
                  <a:pt x="0" y="776713"/>
                </a:lnTo>
                <a:lnTo>
                  <a:pt x="0" y="0"/>
                </a:lnTo>
                <a:close/>
              </a:path>
            </a:pathLst>
          </a:cu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i="0" lang="es-PE" sz="1400" u="none" cap="none" strike="noStrike">
                <a:solidFill>
                  <a:srgbClr val="EA8F24"/>
                </a:solidFill>
                <a:latin typeface="Calibri"/>
                <a:ea typeface="Calibri"/>
                <a:cs typeface="Calibri"/>
                <a:sym typeface="Calibri"/>
              </a:rPr>
              <a:t>CUANDO COMPRENDEN CÓMO CONTRIBUYE SU EQUIPO AL ÉXITO DE LA EMPRESA</a:t>
            </a:r>
            <a:endParaRPr b="0" i="0" sz="1200" u="none" cap="none" strike="noStrike">
              <a:solidFill>
                <a:srgbClr val="EA8F24"/>
              </a:solidFill>
              <a:latin typeface="Calibri"/>
              <a:ea typeface="Calibri"/>
              <a:cs typeface="Calibri"/>
              <a:sym typeface="Calibri"/>
            </a:endParaRPr>
          </a:p>
        </p:txBody>
      </p:sp>
      <p:sp>
        <p:nvSpPr>
          <p:cNvPr id="90" name="Google Shape;90;p6"/>
          <p:cNvSpPr txBox="1"/>
          <p:nvPr/>
        </p:nvSpPr>
        <p:spPr>
          <a:xfrm>
            <a:off x="2884394" y="2271547"/>
            <a:ext cx="1102023" cy="46166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b="1" i="0" lang="es-PE" sz="2400" u="none" cap="none" strike="noStrike">
                <a:solidFill>
                  <a:schemeClr val="lt1"/>
                </a:solidFill>
                <a:latin typeface="Calibri"/>
                <a:ea typeface="Calibri"/>
                <a:cs typeface="Calibri"/>
                <a:sym typeface="Calibri"/>
              </a:rPr>
              <a:t>68%</a:t>
            </a:r>
            <a:endParaRPr b="0" i="0" sz="1400" u="none" cap="none" strike="noStrike">
              <a:solidFill>
                <a:srgbClr val="000000"/>
              </a:solidFill>
              <a:latin typeface="Arial"/>
              <a:ea typeface="Arial"/>
              <a:cs typeface="Arial"/>
              <a:sym typeface="Arial"/>
            </a:endParaRPr>
          </a:p>
        </p:txBody>
      </p:sp>
      <p:sp>
        <p:nvSpPr>
          <p:cNvPr id="91" name="Google Shape;91;p6"/>
          <p:cNvSpPr txBox="1"/>
          <p:nvPr/>
        </p:nvSpPr>
        <p:spPr>
          <a:xfrm>
            <a:off x="4802510" y="2198887"/>
            <a:ext cx="1102023"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1" i="0" lang="es-PE" sz="2800" u="none" cap="none" strike="noStrike">
                <a:solidFill>
                  <a:schemeClr val="lt1"/>
                </a:solidFill>
                <a:latin typeface="Calibri"/>
                <a:ea typeface="Calibri"/>
                <a:cs typeface="Calibri"/>
                <a:sym typeface="Calibri"/>
              </a:rPr>
              <a:t>70%</a:t>
            </a:r>
            <a:endParaRPr b="0" i="0" sz="1400" u="none" cap="none" strike="noStrike">
              <a:solidFill>
                <a:srgbClr val="000000"/>
              </a:solidFill>
              <a:latin typeface="Arial"/>
              <a:ea typeface="Arial"/>
              <a:cs typeface="Arial"/>
              <a:sym typeface="Arial"/>
            </a:endParaRPr>
          </a:p>
        </p:txBody>
      </p:sp>
      <p:sp>
        <p:nvSpPr>
          <p:cNvPr id="92" name="Google Shape;92;p6"/>
          <p:cNvSpPr txBox="1"/>
          <p:nvPr/>
        </p:nvSpPr>
        <p:spPr>
          <a:xfrm>
            <a:off x="6708015" y="2136170"/>
            <a:ext cx="1102023" cy="55399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1" i="0" lang="es-PE" sz="3000" u="none" cap="none" strike="noStrike">
                <a:solidFill>
                  <a:schemeClr val="lt1"/>
                </a:solidFill>
                <a:latin typeface="Calibri"/>
                <a:ea typeface="Calibri"/>
                <a:cs typeface="Calibri"/>
                <a:sym typeface="Calibri"/>
              </a:rPr>
              <a:t>75%</a:t>
            </a:r>
            <a:endParaRPr b="0" i="0" sz="1400" u="none" cap="none" strike="noStrike">
              <a:solidFill>
                <a:srgbClr val="000000"/>
              </a:solidFill>
              <a:latin typeface="Arial"/>
              <a:ea typeface="Arial"/>
              <a:cs typeface="Arial"/>
              <a:sym typeface="Arial"/>
            </a:endParaRPr>
          </a:p>
        </p:txBody>
      </p:sp>
      <p:sp>
        <p:nvSpPr>
          <p:cNvPr id="93" name="Google Shape;93;p6"/>
          <p:cNvSpPr txBox="1"/>
          <p:nvPr/>
        </p:nvSpPr>
        <p:spPr>
          <a:xfrm>
            <a:off x="890424" y="893125"/>
            <a:ext cx="7363152" cy="73866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Podemos observar cómo evoluciona el compromiso entre los colaboradores cuando el trabajo en equipo es verdadero y cuando los miembros del equipo se comprometen a interactuar y trabajar de forma diferente: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7"/>
          <p:cNvSpPr/>
          <p:nvPr/>
        </p:nvSpPr>
        <p:spPr>
          <a:xfrm>
            <a:off x="512023" y="331345"/>
            <a:ext cx="6417283"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sp>
        <p:nvSpPr>
          <p:cNvPr id="99" name="Google Shape;99;p7"/>
          <p:cNvSpPr txBox="1"/>
          <p:nvPr/>
        </p:nvSpPr>
        <p:spPr>
          <a:xfrm>
            <a:off x="511341" y="731776"/>
            <a:ext cx="7629049" cy="93102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EQUIPOS INNOVADORES: LOS 4 BÁSICOS + RECONOCIMIENTO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500"/>
              </a:spcBef>
              <a:spcAft>
                <a:spcPts val="0"/>
              </a:spcAft>
              <a:buClr>
                <a:srgbClr val="000000"/>
              </a:buClr>
              <a:buSzPts val="1600"/>
              <a:buFont typeface="Arial"/>
              <a:buNone/>
            </a:pPr>
            <a:r>
              <a:rPr b="0" i="0" lang="es-PE" sz="1600" u="none" cap="none" strike="noStrike">
                <a:solidFill>
                  <a:srgbClr val="262626"/>
                </a:solidFill>
                <a:latin typeface="Calibri"/>
                <a:ea typeface="Calibri"/>
                <a:cs typeface="Calibri"/>
                <a:sym typeface="Calibri"/>
              </a:rPr>
              <a:t>Del modelo de equipos innovadores según Gostick y Elton, nos enfocaremos en el capítulo </a:t>
            </a:r>
            <a:r>
              <a:rPr b="1" i="1" lang="es-PE" sz="1600" u="none" cap="none" strike="noStrike">
                <a:solidFill>
                  <a:srgbClr val="262626"/>
                </a:solidFill>
                <a:latin typeface="Calibri"/>
                <a:ea typeface="Calibri"/>
                <a:cs typeface="Calibri"/>
                <a:sym typeface="Calibri"/>
              </a:rPr>
              <a:t>“Los 4 Básicos + Reconocimiento” </a:t>
            </a:r>
            <a:r>
              <a:rPr b="0" i="0" lang="es-PE" sz="1600" u="none" cap="none" strike="noStrike">
                <a:solidFill>
                  <a:srgbClr val="262626"/>
                </a:solidFill>
                <a:latin typeface="Calibri"/>
                <a:ea typeface="Calibri"/>
                <a:cs typeface="Calibri"/>
                <a:sym typeface="Calibri"/>
              </a:rPr>
              <a:t>para crear una convivencia saludable en el equipo:</a:t>
            </a:r>
            <a:endParaRPr b="0" i="0" sz="1400" u="none" cap="none" strike="noStrike">
              <a:solidFill>
                <a:srgbClr val="000000"/>
              </a:solidFill>
              <a:latin typeface="Arial"/>
              <a:ea typeface="Arial"/>
              <a:cs typeface="Arial"/>
              <a:sym typeface="Arial"/>
            </a:endParaRPr>
          </a:p>
        </p:txBody>
      </p:sp>
      <p:grpSp>
        <p:nvGrpSpPr>
          <p:cNvPr id="100" name="Google Shape;100;p7"/>
          <p:cNvGrpSpPr/>
          <p:nvPr/>
        </p:nvGrpSpPr>
        <p:grpSpPr>
          <a:xfrm>
            <a:off x="1178685" y="1914302"/>
            <a:ext cx="6736052" cy="3469353"/>
            <a:chOff x="744848" y="1384331"/>
            <a:chExt cx="7357578" cy="3789465"/>
          </a:xfrm>
        </p:grpSpPr>
        <p:pic>
          <p:nvPicPr>
            <p:cNvPr id="101" name="Google Shape;101;p7"/>
            <p:cNvPicPr preferRelativeResize="0"/>
            <p:nvPr/>
          </p:nvPicPr>
          <p:blipFill rotWithShape="1">
            <a:blip r:embed="rId3">
              <a:alphaModFix/>
            </a:blip>
            <a:srcRect b="0" l="0" r="0" t="0"/>
            <a:stretch/>
          </p:blipFill>
          <p:spPr>
            <a:xfrm>
              <a:off x="907676" y="1384331"/>
              <a:ext cx="7007405" cy="3789465"/>
            </a:xfrm>
            <a:prstGeom prst="rect">
              <a:avLst/>
            </a:prstGeom>
            <a:noFill/>
            <a:ln>
              <a:noFill/>
            </a:ln>
          </p:spPr>
        </p:pic>
        <p:sp>
          <p:nvSpPr>
            <p:cNvPr id="102" name="Google Shape;102;p7"/>
            <p:cNvSpPr txBox="1"/>
            <p:nvPr/>
          </p:nvSpPr>
          <p:spPr>
            <a:xfrm>
              <a:off x="5113157" y="2759099"/>
              <a:ext cx="1400962" cy="1280826"/>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rgbClr val="000000"/>
                </a:buClr>
                <a:buSzPts val="1300"/>
                <a:buFont typeface="Arial"/>
                <a:buNone/>
              </a:pPr>
              <a:r>
                <a:rPr b="1" i="0" lang="es-PE" sz="1300" u="sng" cap="none" strike="noStrike">
                  <a:solidFill>
                    <a:schemeClr val="dk1"/>
                  </a:solidFill>
                  <a:latin typeface="Calibri"/>
                  <a:ea typeface="Calibri"/>
                  <a:cs typeface="Calibri"/>
                  <a:sym typeface="Calibri"/>
                </a:rPr>
                <a:t>Espíritu de equipo</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chemeClr val="dk1"/>
                  </a:solidFill>
                  <a:latin typeface="Calibri"/>
                  <a:ea typeface="Calibri"/>
                  <a:cs typeface="Calibri"/>
                  <a:sym typeface="Calibri"/>
                </a:rPr>
                <a:t>Centrarse</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chemeClr val="dk1"/>
                  </a:solidFill>
                  <a:latin typeface="Calibri"/>
                  <a:ea typeface="Calibri"/>
                  <a:cs typeface="Calibri"/>
                  <a:sym typeface="Calibri"/>
                </a:rPr>
                <a:t>Lealtad</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chemeClr val="dk1"/>
                  </a:solidFill>
                  <a:latin typeface="Calibri"/>
                  <a:ea typeface="Calibri"/>
                  <a:cs typeface="Calibri"/>
                  <a:sym typeface="Calibri"/>
                </a:rPr>
                <a:t>Compromiso</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1300"/>
                <a:buFont typeface="Arial"/>
                <a:buNone/>
              </a:pPr>
              <a:r>
                <a:rPr b="0" i="0" lang="es-PE" sz="1300" u="none" cap="none" strike="noStrike">
                  <a:solidFill>
                    <a:schemeClr val="dk1"/>
                  </a:solidFill>
                  <a:latin typeface="Calibri"/>
                  <a:ea typeface="Calibri"/>
                  <a:cs typeface="Calibri"/>
                  <a:sym typeface="Calibri"/>
                </a:rPr>
                <a:t>Satisfacción</a:t>
              </a:r>
              <a:endParaRPr b="0" i="0" sz="1400" u="none" cap="none" strike="noStrike">
                <a:solidFill>
                  <a:srgbClr val="000000"/>
                </a:solidFill>
                <a:latin typeface="Arial"/>
                <a:ea typeface="Arial"/>
                <a:cs typeface="Arial"/>
                <a:sym typeface="Arial"/>
              </a:endParaRPr>
            </a:p>
          </p:txBody>
        </p:sp>
        <p:sp>
          <p:nvSpPr>
            <p:cNvPr id="103" name="Google Shape;103;p7"/>
            <p:cNvSpPr txBox="1"/>
            <p:nvPr/>
          </p:nvSpPr>
          <p:spPr>
            <a:xfrm>
              <a:off x="6701464" y="2183468"/>
              <a:ext cx="1400962" cy="494177"/>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rgbClr val="000000"/>
                </a:buClr>
                <a:buSzPts val="1300"/>
                <a:buFont typeface="Arial"/>
                <a:buNone/>
              </a:pPr>
              <a:r>
                <a:rPr b="1" i="0" lang="es-PE" sz="1300" u="none" cap="none" strike="noStrike">
                  <a:solidFill>
                    <a:schemeClr val="dk1"/>
                  </a:solidFill>
                  <a:latin typeface="Calibri"/>
                  <a:ea typeface="Calibri"/>
                  <a:cs typeface="Calibri"/>
                  <a:sym typeface="Calibri"/>
                </a:rPr>
                <a:t>ÉXITO CONTINUO</a:t>
              </a:r>
              <a:endParaRPr b="0" i="0" sz="1400" u="none" cap="none" strike="noStrike">
                <a:solidFill>
                  <a:srgbClr val="000000"/>
                </a:solidFill>
                <a:latin typeface="Arial"/>
                <a:ea typeface="Arial"/>
                <a:cs typeface="Arial"/>
                <a:sym typeface="Arial"/>
              </a:endParaRPr>
            </a:p>
          </p:txBody>
        </p:sp>
        <p:sp>
          <p:nvSpPr>
            <p:cNvPr id="104" name="Google Shape;104;p7"/>
            <p:cNvSpPr txBox="1"/>
            <p:nvPr/>
          </p:nvSpPr>
          <p:spPr>
            <a:xfrm>
              <a:off x="5203773" y="4668588"/>
              <a:ext cx="1400962" cy="297514"/>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rgbClr val="000000"/>
                </a:buClr>
                <a:buSzPts val="1300"/>
                <a:buFont typeface="Arial"/>
                <a:buNone/>
              </a:pPr>
              <a:r>
                <a:rPr b="1" i="0" lang="es-PE" sz="1300" u="none" cap="none" strike="noStrike">
                  <a:solidFill>
                    <a:schemeClr val="dk1"/>
                  </a:solidFill>
                  <a:latin typeface="Calibri"/>
                  <a:ea typeface="Calibri"/>
                  <a:cs typeface="Calibri"/>
                  <a:sym typeface="Calibri"/>
                </a:rPr>
                <a:t>Dar ánimos</a:t>
              </a:r>
              <a:endParaRPr b="0" i="0" sz="1300" u="none" cap="none" strike="noStrike">
                <a:solidFill>
                  <a:schemeClr val="dk1"/>
                </a:solidFill>
                <a:latin typeface="Calibri"/>
                <a:ea typeface="Calibri"/>
                <a:cs typeface="Calibri"/>
                <a:sym typeface="Calibri"/>
              </a:endParaRPr>
            </a:p>
          </p:txBody>
        </p:sp>
        <p:sp>
          <p:nvSpPr>
            <p:cNvPr id="105" name="Google Shape;105;p7"/>
            <p:cNvSpPr txBox="1"/>
            <p:nvPr/>
          </p:nvSpPr>
          <p:spPr>
            <a:xfrm>
              <a:off x="3737806" y="2857500"/>
              <a:ext cx="967708" cy="494177"/>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rgbClr val="000000"/>
                </a:buClr>
                <a:buSzPts val="1300"/>
                <a:buFont typeface="Arial"/>
                <a:buNone/>
              </a:pPr>
              <a:r>
                <a:rPr b="1" i="0" lang="es-PE" sz="1300" u="none" cap="none" strike="noStrike">
                  <a:solidFill>
                    <a:schemeClr val="dk1"/>
                  </a:solidFill>
                  <a:latin typeface="Calibri"/>
                  <a:ea typeface="Calibri"/>
                  <a:cs typeface="Calibri"/>
                  <a:sym typeface="Calibri"/>
                </a:rPr>
                <a:t>Sin sorpresas</a:t>
              </a:r>
              <a:endParaRPr b="0" i="0" sz="1300" u="none" cap="none" strike="noStrike">
                <a:solidFill>
                  <a:schemeClr val="dk1"/>
                </a:solidFill>
                <a:latin typeface="Calibri"/>
                <a:ea typeface="Calibri"/>
                <a:cs typeface="Calibri"/>
                <a:sym typeface="Calibri"/>
              </a:endParaRPr>
            </a:p>
          </p:txBody>
        </p:sp>
        <p:sp>
          <p:nvSpPr>
            <p:cNvPr id="106" name="Google Shape;106;p7"/>
            <p:cNvSpPr txBox="1"/>
            <p:nvPr/>
          </p:nvSpPr>
          <p:spPr>
            <a:xfrm>
              <a:off x="1397893" y="1785483"/>
              <a:ext cx="1205264" cy="297514"/>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rgbClr val="000000"/>
                </a:buClr>
                <a:buSzPts val="1300"/>
                <a:buFont typeface="Arial"/>
                <a:buNone/>
              </a:pPr>
              <a:r>
                <a:rPr b="1" i="0" lang="es-PE" sz="1300" u="none" cap="none" strike="noStrike">
                  <a:solidFill>
                    <a:schemeClr val="dk1"/>
                  </a:solidFill>
                  <a:latin typeface="Calibri"/>
                  <a:ea typeface="Calibri"/>
                  <a:cs typeface="Calibri"/>
                  <a:sym typeface="Calibri"/>
                </a:rPr>
                <a:t>Asombrar</a:t>
              </a:r>
              <a:endParaRPr b="0" i="0" sz="1300" u="none" cap="none" strike="noStrike">
                <a:solidFill>
                  <a:schemeClr val="dk1"/>
                </a:solidFill>
                <a:latin typeface="Calibri"/>
                <a:ea typeface="Calibri"/>
                <a:cs typeface="Calibri"/>
                <a:sym typeface="Calibri"/>
              </a:endParaRPr>
            </a:p>
          </p:txBody>
        </p:sp>
        <p:sp>
          <p:nvSpPr>
            <p:cNvPr id="107" name="Google Shape;107;p7"/>
            <p:cNvSpPr txBox="1"/>
            <p:nvPr/>
          </p:nvSpPr>
          <p:spPr>
            <a:xfrm>
              <a:off x="1960342" y="2711532"/>
              <a:ext cx="1400962" cy="1084163"/>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rgbClr val="000000"/>
                </a:buClr>
                <a:buSzPts val="1300"/>
                <a:buFont typeface="Arial"/>
                <a:buNone/>
              </a:pPr>
              <a:r>
                <a:rPr b="1" i="0" lang="es-PE" sz="1300" u="sng" cap="none" strike="noStrike">
                  <a:solidFill>
                    <a:schemeClr val="lt1"/>
                  </a:solidFill>
                  <a:latin typeface="Calibri"/>
                  <a:ea typeface="Calibri"/>
                  <a:cs typeface="Calibri"/>
                  <a:sym typeface="Calibri"/>
                </a:rPr>
                <a:t>Los 4 Básicos</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1300"/>
                <a:buFont typeface="Arial"/>
                <a:buNone/>
              </a:pPr>
              <a:r>
                <a:rPr b="1" i="0" lang="es-PE" sz="1300" u="none" cap="none" strike="noStrike">
                  <a:solidFill>
                    <a:schemeClr val="lt1"/>
                  </a:solidFill>
                  <a:latin typeface="Calibri"/>
                  <a:ea typeface="Calibri"/>
                  <a:cs typeface="Calibri"/>
                  <a:sym typeface="Calibri"/>
                </a:rPr>
                <a:t>Fijar metas</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1300"/>
                <a:buFont typeface="Arial"/>
                <a:buNone/>
              </a:pPr>
              <a:r>
                <a:rPr b="1" i="0" lang="es-PE" sz="1300" u="none" cap="none" strike="noStrike">
                  <a:solidFill>
                    <a:schemeClr val="lt1"/>
                  </a:solidFill>
                  <a:latin typeface="Calibri"/>
                  <a:ea typeface="Calibri"/>
                  <a:cs typeface="Calibri"/>
                  <a:sym typeface="Calibri"/>
                </a:rPr>
                <a:t>Comunicar</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1300"/>
                <a:buFont typeface="Arial"/>
                <a:buNone/>
              </a:pPr>
              <a:r>
                <a:rPr b="1" i="0" lang="es-PE" sz="1300" u="none" cap="none" strike="noStrike">
                  <a:solidFill>
                    <a:schemeClr val="lt1"/>
                  </a:solidFill>
                  <a:latin typeface="Calibri"/>
                  <a:ea typeface="Calibri"/>
                  <a:cs typeface="Calibri"/>
                  <a:sym typeface="Calibri"/>
                </a:rPr>
                <a:t>Confiar</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rgbClr val="000000"/>
                </a:buClr>
                <a:buSzPts val="1300"/>
                <a:buFont typeface="Arial"/>
                <a:buNone/>
              </a:pPr>
              <a:r>
                <a:rPr b="1" i="0" lang="es-PE" sz="1300" u="none" cap="none" strike="noStrike">
                  <a:solidFill>
                    <a:schemeClr val="lt1"/>
                  </a:solidFill>
                  <a:latin typeface="Calibri"/>
                  <a:ea typeface="Calibri"/>
                  <a:cs typeface="Calibri"/>
                  <a:sym typeface="Calibri"/>
                </a:rPr>
                <a:t>Rendir cuentas</a:t>
              </a:r>
              <a:endParaRPr b="0" i="0" sz="1400" u="none" cap="none" strike="noStrike">
                <a:solidFill>
                  <a:srgbClr val="000000"/>
                </a:solidFill>
                <a:latin typeface="Arial"/>
                <a:ea typeface="Arial"/>
                <a:cs typeface="Arial"/>
                <a:sym typeface="Arial"/>
              </a:endParaRPr>
            </a:p>
          </p:txBody>
        </p:sp>
        <p:sp>
          <p:nvSpPr>
            <p:cNvPr id="108" name="Google Shape;108;p7"/>
            <p:cNvSpPr txBox="1"/>
            <p:nvPr/>
          </p:nvSpPr>
          <p:spPr>
            <a:xfrm>
              <a:off x="744848" y="3362345"/>
              <a:ext cx="919934" cy="494177"/>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rgbClr val="000000"/>
                </a:buClr>
                <a:buSzPts val="1300"/>
                <a:buFont typeface="Arial"/>
                <a:buNone/>
              </a:pPr>
              <a:r>
                <a:rPr b="1" i="0" lang="es-PE" sz="1300" u="none" cap="none" strike="noStrike">
                  <a:solidFill>
                    <a:schemeClr val="dk1"/>
                  </a:solidFill>
                  <a:latin typeface="Calibri"/>
                  <a:ea typeface="Calibri"/>
                  <a:cs typeface="Calibri"/>
                  <a:sym typeface="Calibri"/>
                </a:rPr>
                <a:t>LA CAUSA</a:t>
              </a:r>
              <a:endParaRPr b="0" i="0" sz="1400" u="none" cap="none" strike="noStrike">
                <a:solidFill>
                  <a:srgbClr val="000000"/>
                </a:solidFill>
                <a:latin typeface="Arial"/>
                <a:ea typeface="Arial"/>
                <a:cs typeface="Arial"/>
                <a:sym typeface="Arial"/>
              </a:endParaRPr>
            </a:p>
          </p:txBody>
        </p:sp>
      </p:grpSp>
      <p:sp>
        <p:nvSpPr>
          <p:cNvPr id="109" name="Google Shape;109;p7"/>
          <p:cNvSpPr/>
          <p:nvPr/>
        </p:nvSpPr>
        <p:spPr>
          <a:xfrm>
            <a:off x="1983054" y="2678858"/>
            <a:ext cx="1895509" cy="1809750"/>
          </a:xfrm>
          <a:prstGeom prst="ellipse">
            <a:avLst/>
          </a:prstGeom>
          <a:noFill/>
          <a:ln cap="flat" cmpd="sng" w="762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8"/>
          <p:cNvSpPr/>
          <p:nvPr/>
        </p:nvSpPr>
        <p:spPr>
          <a:xfrm>
            <a:off x="512023" y="331345"/>
            <a:ext cx="6417283"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sp>
        <p:nvSpPr>
          <p:cNvPr id="115" name="Google Shape;115;p8"/>
          <p:cNvSpPr txBox="1"/>
          <p:nvPr/>
        </p:nvSpPr>
        <p:spPr>
          <a:xfrm>
            <a:off x="623854" y="1200394"/>
            <a:ext cx="3808248" cy="265457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LOS 4 BÁSICOS + EL RECONOCIMIENTO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5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Cuando los líderes combinan los 4 básicos, </a:t>
            </a:r>
            <a:r>
              <a:rPr b="1" i="0" lang="es-PE" sz="1600" u="none" cap="none" strike="noStrike">
                <a:solidFill>
                  <a:schemeClr val="dk1"/>
                </a:solidFill>
                <a:latin typeface="Calibri"/>
                <a:ea typeface="Calibri"/>
                <a:cs typeface="Calibri"/>
                <a:sym typeface="Calibri"/>
              </a:rPr>
              <a:t>que son las 4 características básicas del liderazgo, con un reconocimiento frecuente basado en los objetivos,</a:t>
            </a:r>
            <a:r>
              <a:rPr b="0" i="0" lang="es-PE" sz="1600" u="none" cap="none" strike="noStrike">
                <a:solidFill>
                  <a:schemeClr val="dk1"/>
                </a:solidFill>
                <a:latin typeface="Calibri"/>
                <a:ea typeface="Calibri"/>
                <a:cs typeface="Calibri"/>
                <a:sym typeface="Calibri"/>
              </a:rPr>
              <a:t> el rendimiento es más de tres veces superior al que conseguían los líderes que no desarrollan estas cualidades, creándose a su vez un equipo saludable en: confianza, comunicación, asumir errores, etc.</a:t>
            </a:r>
            <a:endParaRPr b="0" i="0" sz="1400" u="none" cap="none" strike="noStrike">
              <a:solidFill>
                <a:srgbClr val="000000"/>
              </a:solidFill>
              <a:latin typeface="Arial"/>
              <a:ea typeface="Arial"/>
              <a:cs typeface="Arial"/>
              <a:sym typeface="Arial"/>
            </a:endParaRPr>
          </a:p>
        </p:txBody>
      </p:sp>
      <p:pic>
        <p:nvPicPr>
          <p:cNvPr descr="O objetivo do time de equipe de empresários | Vetor Grátis" id="116" name="Google Shape;116;p8"/>
          <p:cNvPicPr preferRelativeResize="0"/>
          <p:nvPr/>
        </p:nvPicPr>
        <p:blipFill rotWithShape="1">
          <a:blip r:embed="rId3">
            <a:alphaModFix/>
          </a:blip>
          <a:srcRect b="0" l="0" r="0" t="0"/>
          <a:stretch/>
        </p:blipFill>
        <p:spPr>
          <a:xfrm>
            <a:off x="4899887" y="1179369"/>
            <a:ext cx="3620259" cy="362025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9"/>
          <p:cNvSpPr/>
          <p:nvPr/>
        </p:nvSpPr>
        <p:spPr>
          <a:xfrm>
            <a:off x="512023" y="331345"/>
            <a:ext cx="6417283"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s-PE" sz="1300" u="none" cap="none" strike="noStrike">
                <a:solidFill>
                  <a:srgbClr val="438AD7"/>
                </a:solidFill>
                <a:latin typeface="Calibri"/>
                <a:ea typeface="Calibri"/>
                <a:cs typeface="Calibri"/>
                <a:sym typeface="Calibri"/>
              </a:rPr>
              <a:t>/ CREACIÓN DE UNA CONVIVENCIA SALUDABLE EN EL EQUIPO</a:t>
            </a:r>
            <a:endParaRPr b="0" i="0" sz="1300" u="none" cap="none" strike="noStrike">
              <a:solidFill>
                <a:srgbClr val="438AD7"/>
              </a:solidFill>
              <a:latin typeface="Calibri"/>
              <a:ea typeface="Calibri"/>
              <a:cs typeface="Calibri"/>
              <a:sym typeface="Calibri"/>
            </a:endParaRPr>
          </a:p>
        </p:txBody>
      </p:sp>
      <p:cxnSp>
        <p:nvCxnSpPr>
          <p:cNvPr id="122" name="Google Shape;122;p9"/>
          <p:cNvCxnSpPr>
            <a:stCxn id="123" idx="0"/>
          </p:cNvCxnSpPr>
          <p:nvPr/>
        </p:nvCxnSpPr>
        <p:spPr>
          <a:xfrm flipH="1" rot="10800000">
            <a:off x="5390458" y="2242785"/>
            <a:ext cx="300" cy="1904400"/>
          </a:xfrm>
          <a:prstGeom prst="straightConnector1">
            <a:avLst/>
          </a:prstGeom>
          <a:noFill/>
          <a:ln cap="flat" cmpd="sng" w="28575">
            <a:solidFill>
              <a:srgbClr val="D8D8D8"/>
            </a:solidFill>
            <a:prstDash val="solid"/>
            <a:round/>
            <a:headEnd len="sm" w="sm" type="none"/>
            <a:tailEnd len="sm" w="sm" type="none"/>
          </a:ln>
        </p:spPr>
      </p:cxnSp>
      <p:sp>
        <p:nvSpPr>
          <p:cNvPr id="124" name="Google Shape;124;p9"/>
          <p:cNvSpPr txBox="1"/>
          <p:nvPr/>
        </p:nvSpPr>
        <p:spPr>
          <a:xfrm>
            <a:off x="489826" y="817305"/>
            <a:ext cx="8164347" cy="93102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PE" sz="1600" u="none" cap="none" strike="noStrike">
                <a:solidFill>
                  <a:schemeClr val="dk1"/>
                </a:solidFill>
                <a:latin typeface="Calibri"/>
                <a:ea typeface="Calibri"/>
                <a:cs typeface="Calibri"/>
                <a:sym typeface="Calibri"/>
              </a:rPr>
              <a:t>LOS 4 BÁSICOS + EL RECONOCIMIENTO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500"/>
              </a:spcBef>
              <a:spcAft>
                <a:spcPts val="0"/>
              </a:spcAft>
              <a:buClr>
                <a:srgbClr val="000000"/>
              </a:buClr>
              <a:buSzPts val="1600"/>
              <a:buFont typeface="Arial"/>
              <a:buNone/>
            </a:pPr>
            <a:r>
              <a:rPr b="0" i="0" lang="es-PE" sz="1600" u="none" cap="none" strike="noStrike">
                <a:solidFill>
                  <a:schemeClr val="dk1"/>
                </a:solidFill>
                <a:latin typeface="Calibri"/>
                <a:ea typeface="Calibri"/>
                <a:cs typeface="Calibri"/>
                <a:sym typeface="Calibri"/>
              </a:rPr>
              <a:t>Los líderes consiguen mejores resultados en los negocios cuando dan la impresión a sus colaboradores de ser capaces en las siguientes áreas:</a:t>
            </a:r>
            <a:endParaRPr b="0" i="0" sz="1400" u="none" cap="none" strike="noStrike">
              <a:solidFill>
                <a:srgbClr val="000000"/>
              </a:solidFill>
              <a:latin typeface="Arial"/>
              <a:ea typeface="Arial"/>
              <a:cs typeface="Arial"/>
              <a:sym typeface="Arial"/>
            </a:endParaRPr>
          </a:p>
        </p:txBody>
      </p:sp>
      <p:pic>
        <p:nvPicPr>
          <p:cNvPr descr="Vector Premium | Concepto de logro de objetivos." id="125" name="Google Shape;125;p9"/>
          <p:cNvPicPr preferRelativeResize="0"/>
          <p:nvPr/>
        </p:nvPicPr>
        <p:blipFill rotWithShape="1">
          <a:blip r:embed="rId3">
            <a:alphaModFix/>
          </a:blip>
          <a:srcRect b="0" l="0" r="0" t="0"/>
          <a:stretch/>
        </p:blipFill>
        <p:spPr>
          <a:xfrm>
            <a:off x="5709525" y="2425015"/>
            <a:ext cx="3205420" cy="2667770"/>
          </a:xfrm>
          <a:prstGeom prst="rect">
            <a:avLst/>
          </a:prstGeom>
          <a:noFill/>
          <a:ln>
            <a:noFill/>
          </a:ln>
        </p:spPr>
      </p:pic>
      <p:cxnSp>
        <p:nvCxnSpPr>
          <p:cNvPr id="126" name="Google Shape;126;p9"/>
          <p:cNvCxnSpPr/>
          <p:nvPr/>
        </p:nvCxnSpPr>
        <p:spPr>
          <a:xfrm rot="10800000">
            <a:off x="4823949" y="2318139"/>
            <a:ext cx="581996" cy="0"/>
          </a:xfrm>
          <a:prstGeom prst="straightConnector1">
            <a:avLst/>
          </a:prstGeom>
          <a:noFill/>
          <a:ln cap="flat" cmpd="sng" w="28575">
            <a:solidFill>
              <a:srgbClr val="D8D8D8"/>
            </a:solidFill>
            <a:prstDash val="solid"/>
            <a:round/>
            <a:headEnd len="sm" w="sm" type="none"/>
            <a:tailEnd len="sm" w="sm" type="none"/>
          </a:ln>
        </p:spPr>
      </p:cxnSp>
      <p:grpSp>
        <p:nvGrpSpPr>
          <p:cNvPr id="127" name="Google Shape;127;p9"/>
          <p:cNvGrpSpPr/>
          <p:nvPr/>
        </p:nvGrpSpPr>
        <p:grpSpPr>
          <a:xfrm>
            <a:off x="5330316" y="2257997"/>
            <a:ext cx="120283" cy="120283"/>
            <a:chOff x="1295553" y="3553368"/>
            <a:chExt cx="212749" cy="212749"/>
          </a:xfrm>
        </p:grpSpPr>
        <p:sp>
          <p:nvSpPr>
            <p:cNvPr id="128" name="Google Shape;128;p9"/>
            <p:cNvSpPr/>
            <p:nvPr/>
          </p:nvSpPr>
          <p:spPr>
            <a:xfrm>
              <a:off x="1295553" y="3553368"/>
              <a:ext cx="212749" cy="212749"/>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9" name="Google Shape;129;p9"/>
            <p:cNvSpPr/>
            <p:nvPr/>
          </p:nvSpPr>
          <p:spPr>
            <a:xfrm>
              <a:off x="1324326" y="3582141"/>
              <a:ext cx="155202" cy="155202"/>
            </a:xfrm>
            <a:prstGeom prst="ellipse">
              <a:avLst/>
            </a:prstGeom>
            <a:solidFill>
              <a:srgbClr val="9DCA3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sp>
        <p:nvSpPr>
          <p:cNvPr id="130" name="Google Shape;130;p9"/>
          <p:cNvSpPr/>
          <p:nvPr/>
        </p:nvSpPr>
        <p:spPr>
          <a:xfrm>
            <a:off x="662699" y="2043292"/>
            <a:ext cx="4364037" cy="549693"/>
          </a:xfrm>
          <a:prstGeom prst="roundRect">
            <a:avLst>
              <a:gd fmla="val 16667" name="adj"/>
            </a:avLst>
          </a:prstGeom>
          <a:solidFill>
            <a:srgbClr val="9DCA3B"/>
          </a:solidFill>
          <a:ln>
            <a:noFill/>
          </a:ln>
        </p:spPr>
        <p:txBody>
          <a:bodyPr anchorCtr="0" anchor="ctr" bIns="45700" lIns="91425" spcFirstLastPara="1" rIns="91425" wrap="square" tIns="45700">
            <a:noAutofit/>
          </a:bodyPr>
          <a:lstStyle/>
          <a:p>
            <a:pPr indent="0" lvl="0" marL="312738" marR="0" rtl="0" algn="l">
              <a:lnSpc>
                <a:spcPct val="100000"/>
              </a:lnSpc>
              <a:spcBef>
                <a:spcPts val="0"/>
              </a:spcBef>
              <a:spcAft>
                <a:spcPts val="0"/>
              </a:spcAft>
              <a:buClr>
                <a:srgbClr val="000000"/>
              </a:buClr>
              <a:buSzPts val="1500"/>
              <a:buFont typeface="Arial"/>
              <a:buNone/>
            </a:pPr>
            <a:r>
              <a:rPr b="1" i="0" lang="es-PE" sz="1500" u="none" cap="none" strike="noStrike">
                <a:solidFill>
                  <a:schemeClr val="lt1"/>
                </a:solidFill>
                <a:latin typeface="Calibri"/>
                <a:ea typeface="Calibri"/>
                <a:cs typeface="Calibri"/>
                <a:sym typeface="Calibri"/>
              </a:rPr>
              <a:t>Fijar las metas</a:t>
            </a:r>
            <a:br>
              <a:rPr b="0" i="0" lang="es-PE" sz="1500" u="none" cap="none" strike="noStrike">
                <a:solidFill>
                  <a:schemeClr val="lt1"/>
                </a:solidFill>
                <a:latin typeface="Calibri"/>
                <a:ea typeface="Calibri"/>
                <a:cs typeface="Calibri"/>
                <a:sym typeface="Calibri"/>
              </a:rPr>
            </a:br>
            <a:r>
              <a:rPr b="0" i="0" lang="es-PE" sz="1500" u="none" cap="none" strike="noStrike">
                <a:solidFill>
                  <a:schemeClr val="lt1"/>
                </a:solidFill>
                <a:latin typeface="Calibri"/>
                <a:ea typeface="Calibri"/>
                <a:cs typeface="Calibri"/>
                <a:sym typeface="Calibri"/>
              </a:rPr>
              <a:t>(saber a dónde vas)</a:t>
            </a:r>
            <a:endParaRPr b="0" i="0" sz="1400" u="none" cap="none" strike="noStrike">
              <a:solidFill>
                <a:srgbClr val="000000"/>
              </a:solidFill>
              <a:latin typeface="Arial"/>
              <a:ea typeface="Arial"/>
              <a:cs typeface="Arial"/>
              <a:sym typeface="Arial"/>
            </a:endParaRPr>
          </a:p>
        </p:txBody>
      </p:sp>
      <p:sp>
        <p:nvSpPr>
          <p:cNvPr id="131" name="Google Shape;131;p9"/>
          <p:cNvSpPr txBox="1"/>
          <p:nvPr/>
        </p:nvSpPr>
        <p:spPr>
          <a:xfrm>
            <a:off x="703432" y="2091646"/>
            <a:ext cx="470874" cy="4529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s-PE" sz="24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132" name="Google Shape;132;p9"/>
          <p:cNvCxnSpPr/>
          <p:nvPr/>
        </p:nvCxnSpPr>
        <p:spPr>
          <a:xfrm rot="10800000">
            <a:off x="4823949" y="2956703"/>
            <a:ext cx="581996" cy="0"/>
          </a:xfrm>
          <a:prstGeom prst="straightConnector1">
            <a:avLst/>
          </a:prstGeom>
          <a:noFill/>
          <a:ln cap="flat" cmpd="sng" w="28575">
            <a:solidFill>
              <a:srgbClr val="D8D8D8"/>
            </a:solidFill>
            <a:prstDash val="solid"/>
            <a:round/>
            <a:headEnd len="sm" w="sm" type="none"/>
            <a:tailEnd len="sm" w="sm" type="none"/>
          </a:ln>
        </p:spPr>
      </p:cxnSp>
      <p:grpSp>
        <p:nvGrpSpPr>
          <p:cNvPr id="133" name="Google Shape;133;p9"/>
          <p:cNvGrpSpPr/>
          <p:nvPr/>
        </p:nvGrpSpPr>
        <p:grpSpPr>
          <a:xfrm>
            <a:off x="5330316" y="2896561"/>
            <a:ext cx="120283" cy="120283"/>
            <a:chOff x="1295553" y="3553368"/>
            <a:chExt cx="212749" cy="212749"/>
          </a:xfrm>
        </p:grpSpPr>
        <p:sp>
          <p:nvSpPr>
            <p:cNvPr id="134" name="Google Shape;134;p9"/>
            <p:cNvSpPr/>
            <p:nvPr/>
          </p:nvSpPr>
          <p:spPr>
            <a:xfrm>
              <a:off x="1295553" y="3553368"/>
              <a:ext cx="212749" cy="212749"/>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5" name="Google Shape;135;p9"/>
            <p:cNvSpPr/>
            <p:nvPr/>
          </p:nvSpPr>
          <p:spPr>
            <a:xfrm>
              <a:off x="1324326" y="3582141"/>
              <a:ext cx="155202" cy="155202"/>
            </a:xfrm>
            <a:prstGeom prst="ellipse">
              <a:avLst/>
            </a:prstGeom>
            <a:solidFill>
              <a:srgbClr val="D91B8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sp>
        <p:nvSpPr>
          <p:cNvPr id="136" name="Google Shape;136;p9"/>
          <p:cNvSpPr/>
          <p:nvPr/>
        </p:nvSpPr>
        <p:spPr>
          <a:xfrm>
            <a:off x="662699" y="2666185"/>
            <a:ext cx="4364037" cy="549693"/>
          </a:xfrm>
          <a:prstGeom prst="roundRect">
            <a:avLst>
              <a:gd fmla="val 16667" name="adj"/>
            </a:avLst>
          </a:prstGeom>
          <a:solidFill>
            <a:srgbClr val="D91B87"/>
          </a:solidFill>
          <a:ln>
            <a:noFill/>
          </a:ln>
        </p:spPr>
        <p:txBody>
          <a:bodyPr anchorCtr="0" anchor="ctr" bIns="45700" lIns="91425" spcFirstLastPara="1" rIns="91425" wrap="square" tIns="45700">
            <a:noAutofit/>
          </a:bodyPr>
          <a:lstStyle/>
          <a:p>
            <a:pPr indent="-4763" lvl="0" marL="317500" marR="0" rtl="0" algn="l">
              <a:lnSpc>
                <a:spcPct val="90000"/>
              </a:lnSpc>
              <a:spcBef>
                <a:spcPts val="0"/>
              </a:spcBef>
              <a:spcAft>
                <a:spcPts val="0"/>
              </a:spcAft>
              <a:buClr>
                <a:srgbClr val="000000"/>
              </a:buClr>
              <a:buSzPts val="1500"/>
              <a:buFont typeface="Arial"/>
              <a:buNone/>
            </a:pPr>
            <a:r>
              <a:rPr b="1" i="0" lang="es-PE" sz="1500" u="none" cap="none" strike="noStrike">
                <a:solidFill>
                  <a:schemeClr val="lt1"/>
                </a:solidFill>
                <a:latin typeface="Calibri"/>
                <a:ea typeface="Calibri"/>
                <a:cs typeface="Calibri"/>
                <a:sym typeface="Calibri"/>
              </a:rPr>
              <a:t>Comunicar</a:t>
            </a:r>
            <a:r>
              <a:rPr b="0" i="0" lang="es-PE" sz="1500" u="none" cap="none" strike="noStrike">
                <a:solidFill>
                  <a:schemeClr val="lt1"/>
                </a:solidFill>
                <a:latin typeface="Calibri"/>
                <a:ea typeface="Calibri"/>
                <a:cs typeface="Calibri"/>
                <a:sym typeface="Calibri"/>
              </a:rPr>
              <a:t> </a:t>
            </a:r>
            <a:br>
              <a:rPr b="0" i="0" lang="es-PE" sz="1500" u="none" cap="none" strike="noStrike">
                <a:solidFill>
                  <a:schemeClr val="lt1"/>
                </a:solidFill>
                <a:latin typeface="Calibri"/>
                <a:ea typeface="Calibri"/>
                <a:cs typeface="Calibri"/>
                <a:sym typeface="Calibri"/>
              </a:rPr>
            </a:br>
            <a:r>
              <a:rPr b="0" i="0" lang="es-PE" sz="1500" u="none" cap="none" strike="noStrike">
                <a:solidFill>
                  <a:schemeClr val="lt1"/>
                </a:solidFill>
                <a:latin typeface="Calibri"/>
                <a:ea typeface="Calibri"/>
                <a:cs typeface="Calibri"/>
                <a:sym typeface="Calibri"/>
              </a:rPr>
              <a:t>(usar de forma inteligente la voz y los oídos).</a:t>
            </a:r>
            <a:endParaRPr b="0" i="0" sz="1400" u="none" cap="none" strike="noStrike">
              <a:solidFill>
                <a:srgbClr val="000000"/>
              </a:solidFill>
              <a:latin typeface="Arial"/>
              <a:ea typeface="Arial"/>
              <a:cs typeface="Arial"/>
              <a:sym typeface="Arial"/>
            </a:endParaRPr>
          </a:p>
        </p:txBody>
      </p:sp>
      <p:sp>
        <p:nvSpPr>
          <p:cNvPr id="137" name="Google Shape;137;p9"/>
          <p:cNvSpPr txBox="1"/>
          <p:nvPr/>
        </p:nvSpPr>
        <p:spPr>
          <a:xfrm>
            <a:off x="703432" y="2714540"/>
            <a:ext cx="470874" cy="4529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s-PE" sz="24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38" name="Google Shape;138;p9"/>
          <p:cNvCxnSpPr/>
          <p:nvPr/>
        </p:nvCxnSpPr>
        <p:spPr>
          <a:xfrm rot="10800000">
            <a:off x="4823949" y="3576540"/>
            <a:ext cx="581996" cy="0"/>
          </a:xfrm>
          <a:prstGeom prst="straightConnector1">
            <a:avLst/>
          </a:prstGeom>
          <a:noFill/>
          <a:ln cap="flat" cmpd="sng" w="28575">
            <a:solidFill>
              <a:srgbClr val="D8D8D8"/>
            </a:solidFill>
            <a:prstDash val="solid"/>
            <a:round/>
            <a:headEnd len="sm" w="sm" type="none"/>
            <a:tailEnd len="sm" w="sm" type="none"/>
          </a:ln>
        </p:spPr>
      </p:cxnSp>
      <p:grpSp>
        <p:nvGrpSpPr>
          <p:cNvPr id="139" name="Google Shape;139;p9"/>
          <p:cNvGrpSpPr/>
          <p:nvPr/>
        </p:nvGrpSpPr>
        <p:grpSpPr>
          <a:xfrm>
            <a:off x="5330316" y="3516398"/>
            <a:ext cx="120283" cy="120283"/>
            <a:chOff x="1295553" y="3553368"/>
            <a:chExt cx="212749" cy="212749"/>
          </a:xfrm>
        </p:grpSpPr>
        <p:sp>
          <p:nvSpPr>
            <p:cNvPr id="140" name="Google Shape;140;p9"/>
            <p:cNvSpPr/>
            <p:nvPr/>
          </p:nvSpPr>
          <p:spPr>
            <a:xfrm>
              <a:off x="1295553" y="3553368"/>
              <a:ext cx="212749" cy="212749"/>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1" name="Google Shape;141;p9"/>
            <p:cNvSpPr/>
            <p:nvPr/>
          </p:nvSpPr>
          <p:spPr>
            <a:xfrm>
              <a:off x="1324326" y="3582141"/>
              <a:ext cx="155202" cy="155202"/>
            </a:xfrm>
            <a:prstGeom prst="ellipse">
              <a:avLst/>
            </a:prstGeom>
            <a:solidFill>
              <a:srgbClr val="8259A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sp>
        <p:nvSpPr>
          <p:cNvPr id="142" name="Google Shape;142;p9"/>
          <p:cNvSpPr/>
          <p:nvPr/>
        </p:nvSpPr>
        <p:spPr>
          <a:xfrm>
            <a:off x="662699" y="3297806"/>
            <a:ext cx="4364037" cy="549693"/>
          </a:xfrm>
          <a:prstGeom prst="roundRect">
            <a:avLst>
              <a:gd fmla="val 16667" name="adj"/>
            </a:avLst>
          </a:prstGeom>
          <a:solidFill>
            <a:srgbClr val="8259A5"/>
          </a:solidFill>
          <a:ln>
            <a:noFill/>
          </a:ln>
        </p:spPr>
        <p:txBody>
          <a:bodyPr anchorCtr="0" anchor="ctr" bIns="45700" lIns="91425" spcFirstLastPara="1" rIns="91425" wrap="square" tIns="45700">
            <a:noAutofit/>
          </a:bodyPr>
          <a:lstStyle/>
          <a:p>
            <a:pPr indent="0" lvl="0" marL="312738" marR="0" rtl="0" algn="l">
              <a:lnSpc>
                <a:spcPct val="9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Confiar</a:t>
            </a:r>
            <a:r>
              <a:rPr b="0" i="0" lang="es-PE" sz="1400" u="none" cap="none" strike="noStrike">
                <a:solidFill>
                  <a:schemeClr val="lt1"/>
                </a:solidFill>
                <a:latin typeface="Calibri"/>
                <a:ea typeface="Calibri"/>
                <a:cs typeface="Calibri"/>
                <a:sym typeface="Calibri"/>
              </a:rPr>
              <a:t> </a:t>
            </a:r>
            <a:br>
              <a:rPr b="0" i="0" lang="es-PE" sz="1400" u="none" cap="none" strike="noStrike">
                <a:solidFill>
                  <a:schemeClr val="lt1"/>
                </a:solidFill>
                <a:latin typeface="Calibri"/>
                <a:ea typeface="Calibri"/>
                <a:cs typeface="Calibri"/>
                <a:sym typeface="Calibri"/>
              </a:rPr>
            </a:br>
            <a:r>
              <a:rPr b="0" i="0" lang="es-PE" sz="1400" u="none" cap="none" strike="noStrike">
                <a:solidFill>
                  <a:schemeClr val="lt1"/>
                </a:solidFill>
                <a:latin typeface="Calibri"/>
                <a:ea typeface="Calibri"/>
                <a:cs typeface="Calibri"/>
                <a:sym typeface="Calibri"/>
              </a:rPr>
              <a:t>(creer en los demás y hacer que ellos confíen en ti).</a:t>
            </a:r>
            <a:endParaRPr b="0" i="0" sz="1400" u="none" cap="none" strike="noStrike">
              <a:solidFill>
                <a:srgbClr val="000000"/>
              </a:solidFill>
              <a:latin typeface="Arial"/>
              <a:ea typeface="Arial"/>
              <a:cs typeface="Arial"/>
              <a:sym typeface="Arial"/>
            </a:endParaRPr>
          </a:p>
        </p:txBody>
      </p:sp>
      <p:sp>
        <p:nvSpPr>
          <p:cNvPr id="143" name="Google Shape;143;p9"/>
          <p:cNvSpPr txBox="1"/>
          <p:nvPr/>
        </p:nvSpPr>
        <p:spPr>
          <a:xfrm>
            <a:off x="703432" y="3346160"/>
            <a:ext cx="470874" cy="4529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s-PE" sz="24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144" name="Google Shape;144;p9"/>
          <p:cNvCxnSpPr/>
          <p:nvPr/>
        </p:nvCxnSpPr>
        <p:spPr>
          <a:xfrm rot="10800000">
            <a:off x="4823949" y="4207327"/>
            <a:ext cx="581996" cy="0"/>
          </a:xfrm>
          <a:prstGeom prst="straightConnector1">
            <a:avLst/>
          </a:prstGeom>
          <a:noFill/>
          <a:ln cap="flat" cmpd="sng" w="28575">
            <a:solidFill>
              <a:srgbClr val="D8D8D8"/>
            </a:solidFill>
            <a:prstDash val="solid"/>
            <a:round/>
            <a:headEnd len="sm" w="sm" type="none"/>
            <a:tailEnd len="sm" w="sm" type="none"/>
          </a:ln>
        </p:spPr>
      </p:cxnSp>
      <p:grpSp>
        <p:nvGrpSpPr>
          <p:cNvPr id="145" name="Google Shape;145;p9"/>
          <p:cNvGrpSpPr/>
          <p:nvPr/>
        </p:nvGrpSpPr>
        <p:grpSpPr>
          <a:xfrm>
            <a:off x="5330316" y="4147185"/>
            <a:ext cx="120283" cy="120283"/>
            <a:chOff x="1295553" y="3553368"/>
            <a:chExt cx="212749" cy="212749"/>
          </a:xfrm>
        </p:grpSpPr>
        <p:sp>
          <p:nvSpPr>
            <p:cNvPr id="123" name="Google Shape;123;p9"/>
            <p:cNvSpPr/>
            <p:nvPr/>
          </p:nvSpPr>
          <p:spPr>
            <a:xfrm>
              <a:off x="1295553" y="3553368"/>
              <a:ext cx="212749" cy="212749"/>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6" name="Google Shape;146;p9"/>
            <p:cNvSpPr/>
            <p:nvPr/>
          </p:nvSpPr>
          <p:spPr>
            <a:xfrm>
              <a:off x="1324326" y="3582141"/>
              <a:ext cx="155202" cy="155202"/>
            </a:xfrm>
            <a:prstGeom prst="ellipse">
              <a:avLst/>
            </a:prstGeom>
            <a:solidFill>
              <a:srgbClr val="EA8F2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sp>
        <p:nvSpPr>
          <p:cNvPr id="147" name="Google Shape;147;p9"/>
          <p:cNvSpPr/>
          <p:nvPr/>
        </p:nvSpPr>
        <p:spPr>
          <a:xfrm>
            <a:off x="662699" y="3920449"/>
            <a:ext cx="4364037" cy="549693"/>
          </a:xfrm>
          <a:prstGeom prst="roundRect">
            <a:avLst>
              <a:gd fmla="val 16667" name="adj"/>
            </a:avLst>
          </a:prstGeom>
          <a:solidFill>
            <a:srgbClr val="EA8F24"/>
          </a:solidFill>
          <a:ln>
            <a:noFill/>
          </a:ln>
        </p:spPr>
        <p:txBody>
          <a:bodyPr anchorCtr="0" anchor="ctr" bIns="45700" lIns="91425" spcFirstLastPara="1" rIns="91425" wrap="square" tIns="45700">
            <a:noAutofit/>
          </a:bodyPr>
          <a:lstStyle/>
          <a:p>
            <a:pPr indent="-4763" lvl="0" marL="317500" marR="0" rtl="0" algn="l">
              <a:lnSpc>
                <a:spcPct val="90000"/>
              </a:lnSpc>
              <a:spcBef>
                <a:spcPts val="0"/>
              </a:spcBef>
              <a:spcAft>
                <a:spcPts val="0"/>
              </a:spcAft>
              <a:buClr>
                <a:srgbClr val="000000"/>
              </a:buClr>
              <a:buSzPts val="1400"/>
              <a:buFont typeface="Arial"/>
              <a:buNone/>
            </a:pPr>
            <a:r>
              <a:rPr b="1" i="0" lang="es-PE" sz="1400" u="none" cap="none" strike="noStrike">
                <a:solidFill>
                  <a:schemeClr val="lt1"/>
                </a:solidFill>
                <a:latin typeface="Calibri"/>
                <a:ea typeface="Calibri"/>
                <a:cs typeface="Calibri"/>
                <a:sym typeface="Calibri"/>
              </a:rPr>
              <a:t>Rendir cuentas </a:t>
            </a:r>
            <a:br>
              <a:rPr b="0" i="0" lang="es-PE" sz="1400" u="none" cap="none" strike="noStrike">
                <a:solidFill>
                  <a:schemeClr val="lt1"/>
                </a:solidFill>
                <a:latin typeface="Calibri"/>
                <a:ea typeface="Calibri"/>
                <a:cs typeface="Calibri"/>
                <a:sym typeface="Calibri"/>
              </a:rPr>
            </a:br>
            <a:r>
              <a:rPr b="0" i="0" lang="es-PE" sz="1400" u="none" cap="none" strike="noStrike">
                <a:solidFill>
                  <a:schemeClr val="lt1"/>
                </a:solidFill>
                <a:latin typeface="Calibri"/>
                <a:ea typeface="Calibri"/>
                <a:cs typeface="Calibri"/>
                <a:sym typeface="Calibri"/>
              </a:rPr>
              <a:t>(hacer lo que has dicho que harás).</a:t>
            </a:r>
            <a:endParaRPr b="0" i="0" sz="1400" u="none" cap="none" strike="noStrike">
              <a:solidFill>
                <a:srgbClr val="000000"/>
              </a:solidFill>
              <a:latin typeface="Arial"/>
              <a:ea typeface="Arial"/>
              <a:cs typeface="Arial"/>
              <a:sym typeface="Arial"/>
            </a:endParaRPr>
          </a:p>
        </p:txBody>
      </p:sp>
      <p:sp>
        <p:nvSpPr>
          <p:cNvPr id="148" name="Google Shape;148;p9"/>
          <p:cNvSpPr txBox="1"/>
          <p:nvPr/>
        </p:nvSpPr>
        <p:spPr>
          <a:xfrm>
            <a:off x="703432" y="3968803"/>
            <a:ext cx="470874" cy="4529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s-PE" sz="24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49" name="Google Shape;149;p9"/>
          <p:cNvSpPr txBox="1"/>
          <p:nvPr/>
        </p:nvSpPr>
        <p:spPr>
          <a:xfrm>
            <a:off x="489826" y="4670332"/>
            <a:ext cx="4960773" cy="50783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800"/>
              <a:buFont typeface="Arial"/>
              <a:buNone/>
            </a:pPr>
            <a:r>
              <a:rPr b="0" i="0" lang="es-PE" sz="1800" u="none" cap="none" strike="noStrike">
                <a:solidFill>
                  <a:schemeClr val="dk1"/>
                </a:solidFill>
                <a:latin typeface="Calibri"/>
                <a:ea typeface="Calibri"/>
                <a:cs typeface="Calibri"/>
                <a:sym typeface="Calibri"/>
              </a:rPr>
              <a:t>+ </a:t>
            </a:r>
            <a:r>
              <a:rPr b="0" i="0" lang="es-PE" sz="1500" u="none" cap="none" strike="noStrike">
                <a:solidFill>
                  <a:schemeClr val="dk1"/>
                </a:solidFill>
                <a:latin typeface="Calibri"/>
                <a:ea typeface="Calibri"/>
                <a:cs typeface="Calibri"/>
                <a:sym typeface="Calibri"/>
              </a:rPr>
              <a:t> </a:t>
            </a:r>
            <a:r>
              <a:rPr b="1" i="0" lang="es-PE" sz="1500" u="none" cap="none" strike="noStrike">
                <a:solidFill>
                  <a:schemeClr val="dk1"/>
                </a:solidFill>
                <a:latin typeface="Calibri"/>
                <a:ea typeface="Calibri"/>
                <a:cs typeface="Calibri"/>
                <a:sym typeface="Calibri"/>
              </a:rPr>
              <a:t>Reconocimiento: </a:t>
            </a:r>
            <a:r>
              <a:rPr b="0" i="0" lang="es-PE" sz="1500" u="none" cap="none" strike="noStrike">
                <a:solidFill>
                  <a:schemeClr val="dk1"/>
                </a:solidFill>
                <a:latin typeface="Calibri"/>
                <a:ea typeface="Calibri"/>
                <a:cs typeface="Calibri"/>
                <a:sym typeface="Calibri"/>
              </a:rPr>
              <a:t>Apreciar los puntos fuertes de los miembros del equipo).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